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85" r:id="rId3"/>
    <p:sldId id="266" r:id="rId4"/>
    <p:sldId id="267" r:id="rId5"/>
    <p:sldId id="268" r:id="rId6"/>
    <p:sldId id="260" r:id="rId7"/>
    <p:sldId id="281" r:id="rId8"/>
    <p:sldId id="261" r:id="rId9"/>
    <p:sldId id="272" r:id="rId10"/>
    <p:sldId id="273" r:id="rId11"/>
    <p:sldId id="274" r:id="rId12"/>
    <p:sldId id="275" r:id="rId13"/>
    <p:sldId id="271" r:id="rId14"/>
    <p:sldId id="263" r:id="rId15"/>
    <p:sldId id="280" r:id="rId16"/>
    <p:sldId id="264" r:id="rId17"/>
    <p:sldId id="265" r:id="rId18"/>
    <p:sldId id="283" r:id="rId19"/>
    <p:sldId id="277" r:id="rId20"/>
    <p:sldId id="278" r:id="rId21"/>
    <p:sldId id="279" r:id="rId22"/>
    <p:sldId id="284" r:id="rId23"/>
    <p:sldId id="286" r:id="rId24"/>
    <p:sldId id="287" r:id="rId25"/>
    <p:sldId id="288" r:id="rId26"/>
    <p:sldId id="297" r:id="rId27"/>
    <p:sldId id="290" r:id="rId28"/>
    <p:sldId id="291" r:id="rId29"/>
    <p:sldId id="300" r:id="rId30"/>
    <p:sldId id="301" r:id="rId31"/>
    <p:sldId id="298" r:id="rId32"/>
    <p:sldId id="299" r:id="rId33"/>
    <p:sldId id="294" r:id="rId34"/>
    <p:sldId id="305" r:id="rId35"/>
    <p:sldId id="307" r:id="rId36"/>
    <p:sldId id="309" r:id="rId37"/>
    <p:sldId id="308" r:id="rId38"/>
    <p:sldId id="310" r:id="rId39"/>
    <p:sldId id="311" r:id="rId40"/>
    <p:sldId id="25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 smtClean="0"/>
              <a:t>OSNOVI MAŠINSKIH TEHNOLOGIJA 2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9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</a:t>
            </a:r>
            <a:r>
              <a:rPr lang="sr-Latn-CS" dirty="0" smtClean="0"/>
              <a:t>Geometrija čela alata: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19213"/>
            <a:ext cx="31242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319213"/>
            <a:ext cx="31242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029200"/>
            <a:ext cx="58340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3263900"/>
            <a:ext cx="32004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u="sng" dirty="0" smtClean="0"/>
              <a:t>Osa alata</a:t>
            </a:r>
            <a:r>
              <a:rPr lang="en-US" dirty="0" smtClean="0"/>
              <a:t>:</a:t>
            </a: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sr-Latn-CS" dirty="0" smtClean="0"/>
              <a:t>Vertikalna   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sr-Latn-CS" dirty="0" smtClean="0"/>
              <a:t>Zakošena pod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dirty="0" smtClean="0"/>
              <a:t>	malim uglom (2-3</a:t>
            </a:r>
            <a:r>
              <a:rPr lang="sr-Latn-CS" baseline="30000" dirty="0" smtClean="0"/>
              <a:t>o</a:t>
            </a:r>
            <a:r>
              <a:rPr lang="sr-Latn-CS" dirty="0" smtClean="0"/>
              <a:t>)</a:t>
            </a:r>
            <a:endParaRPr lang="sr-Latn-CS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29200" y="1752600"/>
            <a:ext cx="4114800" cy="4648200"/>
            <a:chOff x="5029200" y="1752600"/>
            <a:chExt cx="4114800" cy="4648200"/>
          </a:xfrm>
        </p:grpSpPr>
        <p:pic>
          <p:nvPicPr>
            <p:cNvPr id="1331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752600"/>
              <a:ext cx="3657600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4191000"/>
              <a:ext cx="36576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029200" y="39624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91400" y="4038600"/>
              <a:ext cx="1752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2667000" y="2743200"/>
            <a:ext cx="2667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38600" y="41148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Arrow 9"/>
          <p:cNvSpPr/>
          <p:nvPr/>
        </p:nvSpPr>
        <p:spPr>
          <a:xfrm>
            <a:off x="4800600" y="4953000"/>
            <a:ext cx="914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sr-Latn-CS" u="sng" dirty="0" smtClean="0"/>
              <a:t>Brzina obrtanja alata i brzina zavarivanja</a:t>
            </a:r>
            <a:r>
              <a:rPr lang="en-US" u="sng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dirty="0" smtClean="0"/>
              <a:t>Parametri imaju različite vrednosti za različite osnovne materijale: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dirty="0" smtClean="0"/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43980"/>
            <a:ext cx="5943600" cy="25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Mikrostruktura zavarenog spoja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6" name="AutoShape 2" descr="http://www.simtech.a-star.edu.sg/media/41288/friction_stir_welding_1_655x252_494x190.jpg"/>
          <p:cNvSpPr>
            <a:spLocks noChangeAspect="1" noChangeArrowheads="1"/>
          </p:cNvSpPr>
          <p:nvPr/>
        </p:nvSpPr>
        <p:spPr bwMode="auto">
          <a:xfrm>
            <a:off x="155575" y="-868363"/>
            <a:ext cx="4705350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11200" y="1371600"/>
            <a:ext cx="774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810000" y="2754313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grumen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572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7467600" y="12954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5943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1752600" y="1371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TMZ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0" y="4343400"/>
            <a:ext cx="7772400" cy="1828800"/>
            <a:chOff x="762000" y="4343400"/>
            <a:chExt cx="6934200" cy="1676400"/>
          </a:xfrm>
        </p:grpSpPr>
        <p:pic>
          <p:nvPicPr>
            <p:cNvPr id="820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191000" y="4343400"/>
              <a:ext cx="3505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4" name="TextBox 13"/>
          <p:cNvSpPr txBox="1">
            <a:spLocks noChangeArrowheads="1"/>
          </p:cNvSpPr>
          <p:nvPr/>
        </p:nvSpPr>
        <p:spPr bwMode="auto">
          <a:xfrm>
            <a:off x="18288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5" name="TextBox 14"/>
          <p:cNvSpPr txBox="1">
            <a:spLocks noChangeArrowheads="1"/>
          </p:cNvSpPr>
          <p:nvPr/>
        </p:nvSpPr>
        <p:spPr bwMode="auto">
          <a:xfrm>
            <a:off x="5943600" y="46482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ZUT</a:t>
            </a:r>
          </a:p>
        </p:txBody>
      </p:sp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3962400" y="4800600"/>
            <a:ext cx="12192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b="1">
                <a:latin typeface="Calibri" pitchFamily="34" charset="0"/>
              </a:rPr>
              <a:t>šav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 smtClean="0"/>
              <a:t>Promena</a:t>
            </a:r>
            <a:r>
              <a:rPr lang="en-US" dirty="0" smtClean="0"/>
              <a:t> </a:t>
            </a:r>
            <a:r>
              <a:rPr lang="en-US" dirty="0" err="1" smtClean="0"/>
              <a:t>tvrdoće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zavarenog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286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32859"/>
            <a:ext cx="5105400" cy="342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00200" y="3200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AA2024</a:t>
            </a:r>
            <a:r>
              <a:rPr lang="sr-Latn-CS" dirty="0" smtClean="0"/>
              <a:t> (Al-Cu)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</a:t>
            </a:r>
            <a:r>
              <a:rPr lang="sr-Latn-CS" dirty="0" smtClean="0"/>
              <a:t>5052 (Al-Mg)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sr-Latn-CS" u="sng" dirty="0" smtClean="0"/>
              <a:t>Vrste šavova</a:t>
            </a:r>
            <a:r>
              <a:rPr lang="en-US" dirty="0" smtClean="0"/>
              <a:t>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6113" y="1219200"/>
            <a:ext cx="7888287" cy="5410200"/>
            <a:chOff x="0" y="1676400"/>
            <a:chExt cx="6288578" cy="4267200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76400"/>
              <a:ext cx="6288578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10001" y="4419779"/>
              <a:ext cx="4800277" cy="304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Prednosti</a:t>
            </a:r>
            <a:r>
              <a:rPr lang="en-US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postupcima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sr-Latn-CS" dirty="0" smtClean="0"/>
              <a:t> </a:t>
            </a:r>
            <a:r>
              <a:rPr lang="en-US" dirty="0" err="1" smtClean="0"/>
              <a:t>zavarljivi</a:t>
            </a:r>
            <a:r>
              <a:rPr lang="sr-Latn-CS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Al-Cu (</a:t>
            </a:r>
            <a:r>
              <a:rPr lang="en-US" dirty="0" err="1" smtClean="0"/>
              <a:t>duraluminijum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Al-Zn-Mg</a:t>
            </a:r>
            <a:r>
              <a:rPr lang="sr-Latn-CS" dirty="0" smtClean="0"/>
              <a:t>, odnosno raznorodnih materijala (Al sa Mg, Al sa Cu...)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unos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-male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deformacija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Ušteda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Nepotrebna</a:t>
            </a:r>
            <a:r>
              <a:rPr lang="en-US" dirty="0" smtClean="0"/>
              <a:t> </a:t>
            </a:r>
            <a:r>
              <a:rPr lang="en-US" dirty="0" err="1" smtClean="0"/>
              <a:t>atmosfera</a:t>
            </a:r>
            <a:r>
              <a:rPr lang="sr-Latn-CS" dirty="0" smtClean="0"/>
              <a:t> i</a:t>
            </a:r>
            <a:r>
              <a:rPr lang="en-US" dirty="0" smtClean="0"/>
              <a:t> </a:t>
            </a:r>
            <a:r>
              <a:rPr lang="sr-Latn-CS" dirty="0" smtClean="0"/>
              <a:t>dodatni materijal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postizanja</a:t>
            </a:r>
            <a:r>
              <a:rPr lang="en-US" dirty="0" smtClean="0"/>
              <a:t> </a:t>
            </a:r>
            <a:r>
              <a:rPr lang="en-US" dirty="0" err="1" smtClean="0"/>
              <a:t>veće</a:t>
            </a:r>
            <a:r>
              <a:rPr lang="en-US" dirty="0" smtClean="0"/>
              <a:t> </a:t>
            </a:r>
            <a:r>
              <a:rPr lang="en-US" dirty="0" err="1" smtClean="0"/>
              <a:t>čvrstoće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izrade</a:t>
            </a:r>
            <a:r>
              <a:rPr lang="en-US" dirty="0" smtClean="0"/>
              <a:t> </a:t>
            </a:r>
            <a:r>
              <a:rPr lang="en-US" dirty="0" err="1" smtClean="0"/>
              <a:t>tunela</a:t>
            </a:r>
            <a:r>
              <a:rPr lang="en-US" dirty="0" smtClean="0"/>
              <a:t> (</a:t>
            </a:r>
            <a:r>
              <a:rPr lang="en-US" dirty="0" err="1" smtClean="0"/>
              <a:t>kanala</a:t>
            </a:r>
            <a:r>
              <a:rPr lang="en-US" dirty="0" smtClean="0"/>
              <a:t>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površinske</a:t>
            </a:r>
            <a:r>
              <a:rPr lang="en-US" dirty="0" smtClean="0"/>
              <a:t> </a:t>
            </a:r>
            <a:r>
              <a:rPr lang="en-US" dirty="0" err="1" smtClean="0"/>
              <a:t>obrade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Nedostaci</a:t>
            </a:r>
            <a:r>
              <a:rPr lang="en-US" u="sng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Izlazna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Potreba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preciznom</a:t>
            </a:r>
            <a:r>
              <a:rPr lang="en-US" dirty="0" smtClean="0"/>
              <a:t> </a:t>
            </a:r>
            <a:r>
              <a:rPr lang="en-US" dirty="0" err="1" smtClean="0"/>
              <a:t>obradom</a:t>
            </a:r>
            <a:r>
              <a:rPr lang="en-US" dirty="0" smtClean="0"/>
              <a:t> </a:t>
            </a:r>
            <a:r>
              <a:rPr lang="en-US" dirty="0" err="1" smtClean="0"/>
              <a:t>ivica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Otežano</a:t>
            </a:r>
            <a:r>
              <a:rPr lang="en-US" dirty="0" smtClean="0"/>
              <a:t> </a:t>
            </a:r>
            <a:r>
              <a:rPr lang="en-US" dirty="0" err="1" smtClean="0"/>
              <a:t>čišćenje</a:t>
            </a:r>
            <a:r>
              <a:rPr lang="en-US" dirty="0" smtClean="0"/>
              <a:t> </a:t>
            </a:r>
            <a:r>
              <a:rPr lang="en-US" dirty="0" err="1" smtClean="0"/>
              <a:t>alata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nalepa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fleksibilan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postupaka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el.lukom</a:t>
            </a:r>
            <a:r>
              <a:rPr lang="en-US" dirty="0" smtClean="0"/>
              <a:t> (</a:t>
            </a:r>
            <a:r>
              <a:rPr lang="en-US" dirty="0" err="1" smtClean="0"/>
              <a:t>teže</a:t>
            </a:r>
            <a:r>
              <a:rPr lang="en-US" dirty="0" smtClean="0"/>
              <a:t> </a:t>
            </a:r>
            <a:r>
              <a:rPr lang="en-US" dirty="0" err="1" smtClean="0"/>
              <a:t>prenosan</a:t>
            </a:r>
            <a:r>
              <a:rPr lang="en-US" dirty="0" smtClean="0"/>
              <a:t> </a:t>
            </a:r>
            <a:r>
              <a:rPr lang="en-US" dirty="0" err="1" smtClean="0"/>
              <a:t>uređaj</a:t>
            </a:r>
            <a:r>
              <a:rPr lang="en-US" dirty="0" smtClean="0"/>
              <a:t>, </a:t>
            </a:r>
            <a:r>
              <a:rPr lang="en-US" dirty="0" err="1" smtClean="0"/>
              <a:t>otežano</a:t>
            </a:r>
            <a:r>
              <a:rPr lang="en-US" dirty="0" smtClean="0"/>
              <a:t> </a:t>
            </a:r>
            <a:r>
              <a:rPr lang="en-US" dirty="0" err="1" smtClean="0"/>
              <a:t>pozicioniranje</a:t>
            </a:r>
            <a:r>
              <a:rPr lang="en-US" dirty="0" smtClean="0"/>
              <a:t>,…)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8763" y="1143000"/>
            <a:ext cx="40084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5113" y="3733800"/>
            <a:ext cx="50688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3375" y="5462954"/>
            <a:ext cx="3400425" cy="139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762000"/>
            <a:ext cx="45720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" y="3317107"/>
            <a:ext cx="3200400" cy="207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 smtClean="0"/>
              <a:t>Primena</a:t>
            </a:r>
            <a:r>
              <a:rPr lang="en-US" sz="2400" dirty="0" smtClean="0"/>
              <a:t>: </a:t>
            </a:r>
            <a:r>
              <a:rPr lang="sr-Latn-CS" sz="2400" dirty="0" smtClean="0"/>
              <a:t>železnica</a:t>
            </a:r>
            <a:r>
              <a:rPr lang="en-US" sz="2400" dirty="0" smtClean="0"/>
              <a:t>, </a:t>
            </a:r>
            <a:r>
              <a:rPr lang="en-US" sz="2400" dirty="0" err="1" smtClean="0"/>
              <a:t>brodogradnja</a:t>
            </a:r>
            <a:r>
              <a:rPr lang="en-US" sz="2400" dirty="0" smtClean="0"/>
              <a:t>, </a:t>
            </a:r>
            <a:r>
              <a:rPr lang="en-US" sz="2400" dirty="0" err="1" smtClean="0"/>
              <a:t>raketna</a:t>
            </a:r>
            <a:r>
              <a:rPr lang="en-US" sz="2400" dirty="0" smtClean="0"/>
              <a:t> </a:t>
            </a:r>
            <a:r>
              <a:rPr lang="en-US" sz="2400" dirty="0" err="1" smtClean="0"/>
              <a:t>tehnika</a:t>
            </a:r>
            <a:r>
              <a:rPr lang="en-US" sz="2400" dirty="0" smtClean="0"/>
              <a:t>, </a:t>
            </a:r>
            <a:r>
              <a:rPr lang="en-US" sz="2400" dirty="0" err="1" smtClean="0"/>
              <a:t>avio-industrija</a:t>
            </a:r>
            <a:r>
              <a:rPr lang="en-US" sz="2400" dirty="0" smtClean="0"/>
              <a:t>, </a:t>
            </a:r>
            <a:r>
              <a:rPr lang="en-US" sz="2400" dirty="0" err="1" smtClean="0"/>
              <a:t>itd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3350"/>
            <a:ext cx="54864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65760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649663"/>
            <a:ext cx="41910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Specijalni</a:t>
            </a:r>
            <a:r>
              <a:rPr lang="en-US" dirty="0" smtClean="0"/>
              <a:t> </a:t>
            </a:r>
            <a:r>
              <a:rPr lang="en-US" dirty="0" err="1" smtClean="0"/>
              <a:t>postupci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Trenjem</a:t>
            </a:r>
            <a:endParaRPr lang="en-US" dirty="0" smtClean="0"/>
          </a:p>
          <a:p>
            <a:r>
              <a:rPr lang="en-US" dirty="0" err="1" smtClean="0"/>
              <a:t>Kovačko</a:t>
            </a:r>
            <a:endParaRPr lang="en-US" dirty="0" smtClean="0"/>
          </a:p>
          <a:p>
            <a:r>
              <a:rPr lang="en-US" dirty="0" smtClean="0"/>
              <a:t>Pod </a:t>
            </a:r>
            <a:r>
              <a:rPr lang="en-US" dirty="0" err="1" smtClean="0"/>
              <a:t>troskom</a:t>
            </a:r>
            <a:endParaRPr lang="en-US" dirty="0" smtClean="0"/>
          </a:p>
          <a:p>
            <a:r>
              <a:rPr lang="en-US" dirty="0" err="1" smtClean="0"/>
              <a:t>Aluminotermijsko</a:t>
            </a:r>
            <a:endParaRPr lang="en-US" dirty="0" smtClean="0"/>
          </a:p>
          <a:p>
            <a:r>
              <a:rPr lang="en-US" dirty="0" err="1" smtClean="0"/>
              <a:t>Livačko</a:t>
            </a:r>
            <a:endParaRPr lang="en-US" dirty="0" smtClean="0"/>
          </a:p>
          <a:p>
            <a:r>
              <a:rPr lang="en-US" dirty="0" err="1" smtClean="0"/>
              <a:t>Električnom</a:t>
            </a:r>
            <a:r>
              <a:rPr lang="en-US" dirty="0" smtClean="0"/>
              <a:t> </a:t>
            </a:r>
            <a:r>
              <a:rPr lang="en-US" dirty="0" err="1" smtClean="0"/>
              <a:t>indukcijom</a:t>
            </a:r>
            <a:endParaRPr lang="en-US" dirty="0" smtClean="0"/>
          </a:p>
          <a:p>
            <a:r>
              <a:rPr lang="en-US" dirty="0" err="1" smtClean="0"/>
              <a:t>Plazmom</a:t>
            </a:r>
            <a:endParaRPr lang="en-US" dirty="0" smtClean="0"/>
          </a:p>
          <a:p>
            <a:r>
              <a:rPr lang="en-US" dirty="0" err="1" smtClean="0"/>
              <a:t>Laserom</a:t>
            </a:r>
            <a:endParaRPr lang="en-US" dirty="0" smtClean="0"/>
          </a:p>
          <a:p>
            <a:r>
              <a:rPr lang="en-US" dirty="0" err="1" smtClean="0"/>
              <a:t>Elektronskim</a:t>
            </a:r>
            <a:r>
              <a:rPr lang="en-US" dirty="0" smtClean="0"/>
              <a:t> </a:t>
            </a:r>
            <a:r>
              <a:rPr lang="en-US" dirty="0" err="1" smtClean="0"/>
              <a:t>snopom</a:t>
            </a:r>
            <a:endParaRPr lang="en-US" dirty="0" smtClean="0"/>
          </a:p>
          <a:p>
            <a:r>
              <a:rPr lang="en-US" dirty="0" err="1" smtClean="0"/>
              <a:t>Difuziono</a:t>
            </a:r>
            <a:endParaRPr lang="en-US" dirty="0" smtClean="0"/>
          </a:p>
          <a:p>
            <a:r>
              <a:rPr lang="en-US" dirty="0" err="1" smtClean="0"/>
              <a:t>Hladno</a:t>
            </a:r>
            <a:endParaRPr lang="en-US" dirty="0" smtClean="0"/>
          </a:p>
          <a:p>
            <a:r>
              <a:rPr lang="en-US" dirty="0" err="1" smtClean="0"/>
              <a:t>Eksplozijom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143000"/>
            <a:ext cx="89344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22860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8238" y="2286000"/>
            <a:ext cx="292576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9257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24200" y="0"/>
            <a:ext cx="292576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8238" y="0"/>
            <a:ext cx="2925762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376488"/>
            <a:ext cx="292576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622800"/>
            <a:ext cx="29257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24200" y="4648200"/>
            <a:ext cx="2925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18238" y="4729163"/>
            <a:ext cx="2925762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2400" u="sng" dirty="0" err="1" smtClean="0"/>
              <a:t>Izrada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tunela</a:t>
            </a:r>
            <a:r>
              <a:rPr lang="en-US" sz="2400" u="sng" dirty="0" smtClean="0"/>
              <a:t> (</a:t>
            </a:r>
            <a:r>
              <a:rPr lang="en-US" sz="2400" u="sng" dirty="0" err="1" smtClean="0"/>
              <a:t>kanala</a:t>
            </a:r>
            <a:r>
              <a:rPr lang="en-US" sz="2400" u="sng" dirty="0" smtClean="0"/>
              <a:t>) </a:t>
            </a:r>
            <a:r>
              <a:rPr lang="en-US" sz="2400" u="sng" dirty="0" err="1" smtClean="0"/>
              <a:t>ili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površinska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obrada</a:t>
            </a:r>
            <a:endParaRPr lang="en-US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1524000"/>
            <a:ext cx="2874108" cy="407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504764"/>
            <a:ext cx="3200400" cy="235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5638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Tuneli</a:t>
            </a:r>
            <a:r>
              <a:rPr lang="en-US" dirty="0" smtClean="0"/>
              <a:t> se </a:t>
            </a:r>
            <a:r>
              <a:rPr lang="en-US" dirty="0" err="1" smtClean="0"/>
              <a:t>koriste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uvođenje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hlađenje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alata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livenje</a:t>
            </a:r>
            <a:r>
              <a:rPr lang="en-US" dirty="0" smtClean="0"/>
              <a:t> pod </a:t>
            </a:r>
            <a:r>
              <a:rPr lang="en-US" dirty="0" err="1" smtClean="0"/>
              <a:t>pritiskom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brizganje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8382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 u </a:t>
            </a:r>
            <a:r>
              <a:rPr lang="en-US" dirty="0" err="1" smtClean="0"/>
              <a:t>cilju</a:t>
            </a:r>
            <a:r>
              <a:rPr lang="en-US" dirty="0" smtClean="0"/>
              <a:t> </a:t>
            </a:r>
            <a:r>
              <a:rPr lang="en-US" u="sng" dirty="0" err="1" smtClean="0"/>
              <a:t>usitnjavanja</a:t>
            </a:r>
            <a:r>
              <a:rPr lang="en-US" u="sng" dirty="0" smtClean="0"/>
              <a:t> </a:t>
            </a:r>
            <a:r>
              <a:rPr lang="en-US" u="sng" dirty="0" err="1" smtClean="0"/>
              <a:t>strukture</a:t>
            </a:r>
            <a:r>
              <a:rPr lang="en-US" u="sng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u="sng" dirty="0" err="1" smtClean="0"/>
              <a:t>unošenje</a:t>
            </a:r>
            <a:r>
              <a:rPr lang="en-US" u="sng" dirty="0" smtClean="0"/>
              <a:t> </a:t>
            </a:r>
            <a:r>
              <a:rPr lang="en-US" u="sng" dirty="0" err="1" smtClean="0"/>
              <a:t>čestica</a:t>
            </a:r>
            <a:r>
              <a:rPr lang="en-US" u="sng" dirty="0" smtClean="0"/>
              <a:t> u </a:t>
            </a:r>
            <a:r>
              <a:rPr lang="en-US" u="sng" dirty="0" err="1" smtClean="0"/>
              <a:t>površinu</a:t>
            </a:r>
            <a:r>
              <a:rPr lang="en-US" u="sng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povećanja</a:t>
            </a:r>
            <a:r>
              <a:rPr lang="en-US" dirty="0" smtClean="0"/>
              <a:t> </a:t>
            </a:r>
            <a:r>
              <a:rPr lang="en-US" dirty="0" err="1" smtClean="0"/>
              <a:t>otpornosti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habanje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čemu</a:t>
            </a:r>
            <a:r>
              <a:rPr lang="en-US" dirty="0" smtClean="0"/>
              <a:t> se </a:t>
            </a:r>
            <a:r>
              <a:rPr lang="en-US" dirty="0" err="1" smtClean="0"/>
              <a:t>čestice</a:t>
            </a:r>
            <a:r>
              <a:rPr lang="en-US" dirty="0" smtClean="0"/>
              <a:t> </a:t>
            </a:r>
            <a:r>
              <a:rPr lang="en-US" dirty="0" err="1" smtClean="0"/>
              <a:t>postavljaju</a:t>
            </a:r>
            <a:r>
              <a:rPr lang="en-US" dirty="0" smtClean="0"/>
              <a:t> u </a:t>
            </a:r>
            <a:r>
              <a:rPr lang="en-US" u="sng" dirty="0" err="1" smtClean="0"/>
              <a:t>prethodno</a:t>
            </a:r>
            <a:r>
              <a:rPr lang="en-US" u="sng" dirty="0" smtClean="0"/>
              <a:t> </a:t>
            </a:r>
            <a:r>
              <a:rPr lang="en-US" u="sng" dirty="0" err="1" smtClean="0"/>
              <a:t>izrađene</a:t>
            </a:r>
            <a:r>
              <a:rPr lang="en-US" u="sng" dirty="0" smtClean="0"/>
              <a:t> </a:t>
            </a:r>
            <a:r>
              <a:rPr lang="en-US" u="sng" dirty="0" err="1" smtClean="0"/>
              <a:t>kanale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11" name="Right Arrow 10"/>
          <p:cNvSpPr/>
          <p:nvPr/>
        </p:nvSpPr>
        <p:spPr>
          <a:xfrm rot="2998836">
            <a:off x="4124340" y="894456"/>
            <a:ext cx="670057" cy="26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6279055">
            <a:off x="1917235" y="947755"/>
            <a:ext cx="685524" cy="390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620794" y="3199606"/>
            <a:ext cx="2590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076700" y="1562100"/>
            <a:ext cx="9906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grayscl/>
            <a:lum bright="30000" contrast="-20000"/>
          </a:blip>
          <a:srcRect/>
          <a:stretch>
            <a:fillRect/>
          </a:stretch>
        </p:blipFill>
        <p:spPr bwMode="auto">
          <a:xfrm>
            <a:off x="3290328" y="2286000"/>
            <a:ext cx="5548872" cy="212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Kovačko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Najstariji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pritiskom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uopšte</a:t>
            </a:r>
            <a:endParaRPr lang="en-US" dirty="0" smtClean="0"/>
          </a:p>
          <a:p>
            <a:r>
              <a:rPr lang="en-US" dirty="0" err="1" smtClean="0"/>
              <a:t>Zagrevanje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1100-1300</a:t>
            </a:r>
            <a:r>
              <a:rPr lang="en-US" baseline="30000" dirty="0" smtClean="0"/>
              <a:t>o</a:t>
            </a:r>
            <a:r>
              <a:rPr lang="en-US" dirty="0" smtClean="0"/>
              <a:t>C (u </a:t>
            </a:r>
            <a:r>
              <a:rPr lang="en-US" dirty="0" err="1" smtClean="0"/>
              <a:t>peći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gorionikom</a:t>
            </a:r>
            <a:r>
              <a:rPr lang="en-US" dirty="0" smtClean="0"/>
              <a:t>) a </a:t>
            </a:r>
            <a:r>
              <a:rPr lang="en-US" dirty="0" err="1" smtClean="0"/>
              <a:t>zatim</a:t>
            </a:r>
            <a:r>
              <a:rPr lang="en-US" dirty="0" smtClean="0"/>
              <a:t> </a:t>
            </a:r>
            <a:r>
              <a:rPr lang="en-US" dirty="0" err="1" smtClean="0"/>
              <a:t>kovanje</a:t>
            </a:r>
            <a:r>
              <a:rPr lang="en-US" dirty="0" smtClean="0"/>
              <a:t> (</a:t>
            </a:r>
            <a:r>
              <a:rPr lang="en-US" dirty="0" err="1" smtClean="0"/>
              <a:t>ručno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mašinski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Dobra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do 0,7% C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niskougljeničnih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endParaRPr lang="en-US" dirty="0" smtClean="0"/>
          </a:p>
          <a:p>
            <a:r>
              <a:rPr lang="en-US" dirty="0" err="1" smtClean="0"/>
              <a:t>Potrebno</a:t>
            </a:r>
            <a:r>
              <a:rPr lang="en-US" dirty="0" smtClean="0"/>
              <a:t> </a:t>
            </a:r>
            <a:r>
              <a:rPr lang="en-US" dirty="0" err="1" smtClean="0"/>
              <a:t>postići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veću</a:t>
            </a:r>
            <a:r>
              <a:rPr lang="en-US" dirty="0" smtClean="0"/>
              <a:t> </a:t>
            </a:r>
            <a:r>
              <a:rPr lang="en-US" dirty="0" err="1" smtClean="0"/>
              <a:t>površinu</a:t>
            </a:r>
            <a:r>
              <a:rPr lang="en-US" dirty="0" smtClean="0"/>
              <a:t> </a:t>
            </a:r>
            <a:r>
              <a:rPr lang="en-US" dirty="0" err="1" smtClean="0"/>
              <a:t>šava-preklopni</a:t>
            </a:r>
            <a:r>
              <a:rPr lang="en-US" dirty="0" smtClean="0"/>
              <a:t> </a:t>
            </a:r>
            <a:r>
              <a:rPr lang="en-US" dirty="0" err="1" smtClean="0"/>
              <a:t>spojevi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Nedostatak</a:t>
            </a:r>
            <a:r>
              <a:rPr lang="en-US" dirty="0" smtClean="0"/>
              <a:t> – mala </a:t>
            </a:r>
            <a:r>
              <a:rPr lang="en-US" dirty="0" err="1" smtClean="0"/>
              <a:t>produktivnost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pod </a:t>
            </a:r>
            <a:r>
              <a:rPr lang="en-US" dirty="0" err="1" smtClean="0"/>
              <a:t>troskom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Zavarivanje</a:t>
            </a:r>
            <a:r>
              <a:rPr lang="en-US" sz="2800" dirty="0" smtClean="0"/>
              <a:t> </a:t>
            </a:r>
            <a:r>
              <a:rPr lang="en-US" sz="2800" dirty="0" err="1" smtClean="0"/>
              <a:t>masivnih</a:t>
            </a:r>
            <a:r>
              <a:rPr lang="en-US" sz="2800" dirty="0" smtClean="0"/>
              <a:t> </a:t>
            </a:r>
            <a:r>
              <a:rPr lang="en-US" sz="2800" dirty="0" err="1" smtClean="0"/>
              <a:t>elemenata</a:t>
            </a:r>
            <a:r>
              <a:rPr lang="en-US" sz="2800" dirty="0" smtClean="0"/>
              <a:t> u </a:t>
            </a:r>
            <a:r>
              <a:rPr lang="en-US" sz="2800" dirty="0" err="1" smtClean="0"/>
              <a:t>vertikalnom</a:t>
            </a:r>
            <a:r>
              <a:rPr lang="en-US" sz="2800" dirty="0" smtClean="0"/>
              <a:t> </a:t>
            </a:r>
            <a:r>
              <a:rPr lang="en-US" sz="2800" dirty="0" err="1" smtClean="0"/>
              <a:t>položaju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Elektrodna</a:t>
            </a:r>
            <a:r>
              <a:rPr lang="en-US" sz="2800" dirty="0" smtClean="0"/>
              <a:t> </a:t>
            </a:r>
            <a:r>
              <a:rPr lang="en-US" sz="2800" dirty="0" err="1" smtClean="0"/>
              <a:t>žica</a:t>
            </a:r>
            <a:r>
              <a:rPr lang="en-US" sz="2800" dirty="0" smtClean="0"/>
              <a:t> se </a:t>
            </a:r>
            <a:r>
              <a:rPr lang="en-US" sz="2800" dirty="0" err="1" smtClean="0"/>
              <a:t>dodaje</a:t>
            </a:r>
            <a:r>
              <a:rPr lang="en-US" sz="2800" dirty="0" smtClean="0"/>
              <a:t> </a:t>
            </a:r>
            <a:r>
              <a:rPr lang="en-US" sz="2800" dirty="0" err="1" smtClean="0"/>
              <a:t>kroz</a:t>
            </a:r>
            <a:r>
              <a:rPr lang="en-US" sz="2800" dirty="0" smtClean="0"/>
              <a:t> </a:t>
            </a:r>
            <a:r>
              <a:rPr lang="en-US" sz="2800" dirty="0" err="1" smtClean="0"/>
              <a:t>trosku</a:t>
            </a:r>
            <a:r>
              <a:rPr lang="en-US" sz="2800" dirty="0" smtClean="0"/>
              <a:t> (</a:t>
            </a:r>
            <a:r>
              <a:rPr lang="en-US" sz="2800" dirty="0" err="1" smtClean="0"/>
              <a:t>dobijenu</a:t>
            </a:r>
            <a:r>
              <a:rPr lang="en-US" sz="2800" dirty="0" smtClean="0"/>
              <a:t> </a:t>
            </a:r>
            <a:r>
              <a:rPr lang="en-US" sz="2800" dirty="0" err="1" smtClean="0"/>
              <a:t>od</a:t>
            </a:r>
            <a:r>
              <a:rPr lang="en-US" sz="2800" dirty="0" smtClean="0"/>
              <a:t> </a:t>
            </a:r>
            <a:r>
              <a:rPr lang="en-US" sz="2800" dirty="0" err="1" smtClean="0"/>
              <a:t>praha</a:t>
            </a:r>
            <a:r>
              <a:rPr lang="en-US" sz="2800" dirty="0" smtClean="0"/>
              <a:t>)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popunjava</a:t>
            </a:r>
            <a:r>
              <a:rPr lang="en-US" sz="2800" dirty="0" smtClean="0"/>
              <a:t> se </a:t>
            </a:r>
            <a:r>
              <a:rPr lang="en-US" sz="2800" dirty="0" err="1" smtClean="0"/>
              <a:t>razmak</a:t>
            </a:r>
            <a:r>
              <a:rPr lang="en-US" sz="2800" dirty="0" smtClean="0"/>
              <a:t> </a:t>
            </a:r>
            <a:r>
              <a:rPr lang="en-US" sz="2800" dirty="0" err="1" smtClean="0"/>
              <a:t>između</a:t>
            </a:r>
            <a:r>
              <a:rPr lang="en-US" sz="2800" dirty="0" smtClean="0"/>
              <a:t> </a:t>
            </a:r>
            <a:r>
              <a:rPr lang="en-US" sz="2800" dirty="0" err="1" smtClean="0"/>
              <a:t>elemenata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247515" y="3668802"/>
            <a:ext cx="4500241" cy="31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93459"/>
            <a:ext cx="4267200" cy="301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3657600"/>
            <a:ext cx="4400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399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Specifičnosti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Potrebni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ograničavači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donje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bočnih</a:t>
            </a:r>
            <a:r>
              <a:rPr lang="en-US" dirty="0" smtClean="0"/>
              <a:t> </a:t>
            </a:r>
            <a:r>
              <a:rPr lang="en-US" dirty="0" err="1" smtClean="0"/>
              <a:t>trana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rastop</a:t>
            </a:r>
            <a:r>
              <a:rPr lang="en-US" dirty="0" smtClean="0"/>
              <a:t> ne bi </a:t>
            </a:r>
            <a:r>
              <a:rPr lang="en-US" dirty="0" err="1" smtClean="0"/>
              <a:t>iscureo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15-30x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utrošak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EPP</a:t>
            </a:r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elektroda</a:t>
            </a:r>
            <a:r>
              <a:rPr lang="en-US" dirty="0" smtClean="0"/>
              <a:t> </a:t>
            </a:r>
            <a:r>
              <a:rPr lang="en-US" dirty="0" err="1" smtClean="0"/>
              <a:t>istovremeno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tečnim</a:t>
            </a:r>
            <a:r>
              <a:rPr lang="en-US" dirty="0" smtClean="0"/>
              <a:t> </a:t>
            </a:r>
            <a:r>
              <a:rPr lang="en-US" dirty="0" err="1" smtClean="0"/>
              <a:t>hlađenjem</a:t>
            </a:r>
            <a:r>
              <a:rPr lang="en-US" dirty="0" smtClean="0"/>
              <a:t> </a:t>
            </a:r>
            <a:r>
              <a:rPr lang="en-US" dirty="0" err="1" smtClean="0"/>
              <a:t>ograničavača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Obavezna</a:t>
            </a:r>
            <a:r>
              <a:rPr lang="en-US" dirty="0" smtClean="0"/>
              <a:t> </a:t>
            </a:r>
            <a:r>
              <a:rPr lang="en-US" dirty="0" err="1" smtClean="0"/>
              <a:t>normalizacija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nepovoljna</a:t>
            </a:r>
            <a:r>
              <a:rPr lang="en-US" dirty="0" smtClean="0"/>
              <a:t> </a:t>
            </a:r>
            <a:r>
              <a:rPr lang="en-US" dirty="0" err="1" smtClean="0"/>
              <a:t>livena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86868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je </a:t>
            </a:r>
            <a:r>
              <a:rPr lang="en-US" dirty="0" err="1" smtClean="0"/>
              <a:t>egzotermna</a:t>
            </a:r>
            <a:r>
              <a:rPr lang="en-US" dirty="0" smtClean="0"/>
              <a:t> </a:t>
            </a:r>
            <a:r>
              <a:rPr lang="en-US" dirty="0" err="1" smtClean="0"/>
              <a:t>reakcija</a:t>
            </a:r>
            <a:r>
              <a:rPr lang="en-US" dirty="0" smtClean="0"/>
              <a:t> </a:t>
            </a:r>
            <a:r>
              <a:rPr lang="en-US" dirty="0" err="1" smtClean="0"/>
              <a:t>praha</a:t>
            </a:r>
            <a:r>
              <a:rPr lang="en-US" dirty="0" smtClean="0"/>
              <a:t> Al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fero-feri</a:t>
            </a:r>
            <a:r>
              <a:rPr lang="en-US" dirty="0" smtClean="0"/>
              <a:t> </a:t>
            </a:r>
            <a:r>
              <a:rPr lang="en-US" dirty="0" err="1" smtClean="0"/>
              <a:t>oksida</a:t>
            </a:r>
            <a:r>
              <a:rPr lang="en-US" dirty="0" smtClean="0"/>
              <a:t> (Fe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r>
              <a:rPr lang="en-US" dirty="0" smtClean="0"/>
              <a:t>)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formuli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postupka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/>
              <a:t>Sa </a:t>
            </a:r>
            <a:r>
              <a:rPr lang="en-US" dirty="0" err="1" smtClean="0"/>
              <a:t>pritiskom</a:t>
            </a:r>
            <a:r>
              <a:rPr lang="en-US" dirty="0" smtClean="0"/>
              <a:t> (</a:t>
            </a:r>
            <a:r>
              <a:rPr lang="en-US" dirty="0" err="1" smtClean="0"/>
              <a:t>prvo</a:t>
            </a:r>
            <a:r>
              <a:rPr lang="en-US" dirty="0" smtClean="0"/>
              <a:t> se </a:t>
            </a:r>
            <a:r>
              <a:rPr lang="en-US" dirty="0" err="1" smtClean="0"/>
              <a:t>sipa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troska</a:t>
            </a:r>
            <a:r>
              <a:rPr lang="en-US" dirty="0" smtClean="0"/>
              <a:t> (Al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), a </a:t>
            </a:r>
            <a:r>
              <a:rPr lang="en-US" dirty="0" err="1" smtClean="0"/>
              <a:t>posle</a:t>
            </a:r>
            <a:r>
              <a:rPr lang="en-US" dirty="0" smtClean="0"/>
              <a:t> </a:t>
            </a:r>
            <a:r>
              <a:rPr lang="en-US" dirty="0" err="1" smtClean="0"/>
              <a:t>tečni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	metal (Fe)-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razmaka</a:t>
            </a: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Sa </a:t>
            </a:r>
            <a:r>
              <a:rPr lang="en-US" dirty="0" err="1" smtClean="0"/>
              <a:t>topljenjem</a:t>
            </a:r>
            <a:r>
              <a:rPr lang="en-US" dirty="0" smtClean="0"/>
              <a:t> (</a:t>
            </a:r>
            <a:r>
              <a:rPr lang="en-US" dirty="0" err="1" smtClean="0"/>
              <a:t>prvo</a:t>
            </a:r>
            <a:r>
              <a:rPr lang="en-US" dirty="0" smtClean="0"/>
              <a:t> se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dno</a:t>
            </a:r>
            <a:r>
              <a:rPr lang="en-US" dirty="0" smtClean="0"/>
              <a:t> </a:t>
            </a:r>
            <a:r>
              <a:rPr lang="en-US" dirty="0" err="1" smtClean="0"/>
              <a:t>sipa</a:t>
            </a:r>
            <a:r>
              <a:rPr lang="en-US" dirty="0" smtClean="0"/>
              <a:t> </a:t>
            </a:r>
            <a:r>
              <a:rPr lang="en-US" dirty="0" err="1" smtClean="0"/>
              <a:t>tečni</a:t>
            </a:r>
            <a:r>
              <a:rPr lang="en-US" dirty="0" smtClean="0"/>
              <a:t> metal, a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troska</a:t>
            </a:r>
            <a:r>
              <a:rPr lang="en-US" dirty="0" smtClean="0"/>
              <a:t>):</a:t>
            </a:r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sa</a:t>
            </a:r>
            <a:r>
              <a:rPr lang="en-US" dirty="0" smtClean="0"/>
              <a:t> 10-12 mm </a:t>
            </a:r>
            <a:r>
              <a:rPr lang="en-US" dirty="0" err="1" smtClean="0"/>
              <a:t>razmaka</a:t>
            </a:r>
            <a:r>
              <a:rPr lang="en-US" dirty="0" smtClean="0"/>
              <a:t>, </a:t>
            </a:r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err="1" smtClean="0"/>
              <a:t>pogodno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terenski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*</a:t>
            </a:r>
            <a:r>
              <a:rPr lang="en-US" u="sng" dirty="0" err="1" smtClean="0"/>
              <a:t>Namena</a:t>
            </a:r>
            <a:r>
              <a:rPr lang="en-US" dirty="0" smtClean="0"/>
              <a:t>: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šina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Aluminotermijsko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3886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343400" y="1963271"/>
            <a:ext cx="4800599" cy="489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Livačko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Upotreba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livenja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zavaruju</a:t>
            </a:r>
            <a:r>
              <a:rPr lang="en-US" dirty="0" smtClean="0"/>
              <a:t> se </a:t>
            </a:r>
            <a:r>
              <a:rPr lang="en-US" dirty="0" err="1" smtClean="0"/>
              <a:t>obuhvate</a:t>
            </a:r>
            <a:r>
              <a:rPr lang="en-US" dirty="0" smtClean="0"/>
              <a:t> </a:t>
            </a:r>
            <a:r>
              <a:rPr lang="en-US" dirty="0" err="1" smtClean="0"/>
              <a:t>kalupom</a:t>
            </a:r>
            <a:r>
              <a:rPr lang="en-US" dirty="0" smtClean="0"/>
              <a:t> (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peska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školjka-pesak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smola</a:t>
            </a:r>
            <a:r>
              <a:rPr lang="en-US" dirty="0" smtClean="0"/>
              <a:t>; Al-</a:t>
            </a:r>
            <a:r>
              <a:rPr lang="en-US" dirty="0" err="1" smtClean="0"/>
              <a:t>čelični</a:t>
            </a:r>
            <a:r>
              <a:rPr lang="en-US" dirty="0" smtClean="0"/>
              <a:t> </a:t>
            </a:r>
            <a:r>
              <a:rPr lang="en-US" dirty="0" err="1" smtClean="0"/>
              <a:t>kalup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kalup</a:t>
            </a:r>
            <a:r>
              <a:rPr lang="en-US" dirty="0" smtClean="0"/>
              <a:t> se </a:t>
            </a:r>
            <a:r>
              <a:rPr lang="en-US" dirty="0" err="1" smtClean="0"/>
              <a:t>sipa</a:t>
            </a:r>
            <a:r>
              <a:rPr lang="en-US" dirty="0" smtClean="0"/>
              <a:t> </a:t>
            </a:r>
            <a:r>
              <a:rPr lang="en-US" dirty="0" err="1" smtClean="0"/>
              <a:t>istopljeni</a:t>
            </a:r>
            <a:r>
              <a:rPr lang="en-US" dirty="0" smtClean="0"/>
              <a:t> metal</a:t>
            </a:r>
          </a:p>
          <a:p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reparacije</a:t>
            </a:r>
            <a:r>
              <a:rPr lang="en-US" dirty="0" smtClean="0"/>
              <a:t> (</a:t>
            </a:r>
            <a:r>
              <a:rPr lang="en-US" dirty="0" err="1" smtClean="0"/>
              <a:t>sivi</a:t>
            </a:r>
            <a:r>
              <a:rPr lang="en-US" dirty="0" smtClean="0"/>
              <a:t> </a:t>
            </a:r>
            <a:r>
              <a:rPr lang="en-US" dirty="0" err="1" smtClean="0"/>
              <a:t>liv</a:t>
            </a:r>
            <a:r>
              <a:rPr lang="en-US" dirty="0" smtClean="0"/>
              <a:t>), </a:t>
            </a:r>
            <a:r>
              <a:rPr lang="en-US" dirty="0" err="1" smtClean="0"/>
              <a:t>primena</a:t>
            </a:r>
            <a:r>
              <a:rPr lang="en-US" dirty="0" smtClean="0"/>
              <a:t> u </a:t>
            </a:r>
            <a:r>
              <a:rPr lang="en-US" dirty="0" err="1" smtClean="0"/>
              <a:t>zlatarstvu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električnom</a:t>
            </a:r>
            <a:r>
              <a:rPr lang="en-US" dirty="0" smtClean="0"/>
              <a:t> </a:t>
            </a:r>
            <a:r>
              <a:rPr lang="en-US" dirty="0" err="1" smtClean="0"/>
              <a:t>indukcijom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induktor</a:t>
            </a:r>
            <a:r>
              <a:rPr lang="en-US" dirty="0" smtClean="0"/>
              <a:t> </a:t>
            </a:r>
            <a:r>
              <a:rPr lang="en-US" dirty="0" err="1" smtClean="0"/>
              <a:t>protiče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visoke</a:t>
            </a:r>
            <a:r>
              <a:rPr lang="en-US" dirty="0" smtClean="0"/>
              <a:t> </a:t>
            </a:r>
            <a:r>
              <a:rPr lang="en-US" dirty="0" err="1" smtClean="0"/>
              <a:t>frekvencije</a:t>
            </a:r>
            <a:r>
              <a:rPr lang="en-US" dirty="0" smtClean="0"/>
              <a:t>, a u </a:t>
            </a:r>
            <a:r>
              <a:rPr lang="en-US" dirty="0" err="1" smtClean="0"/>
              <a:t>osnovnom</a:t>
            </a:r>
            <a:r>
              <a:rPr lang="en-US" dirty="0" smtClean="0"/>
              <a:t> </a:t>
            </a:r>
            <a:r>
              <a:rPr lang="en-US" dirty="0" err="1" smtClean="0"/>
              <a:t>materijalu</a:t>
            </a:r>
            <a:r>
              <a:rPr lang="en-US" dirty="0" smtClean="0"/>
              <a:t> se </a:t>
            </a:r>
            <a:r>
              <a:rPr lang="en-US" dirty="0" err="1" smtClean="0"/>
              <a:t>indukuje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utiče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zagrevanje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Zagrevanje</a:t>
            </a:r>
            <a:r>
              <a:rPr lang="en-US" dirty="0" smtClean="0"/>
              <a:t> se </a:t>
            </a:r>
            <a:r>
              <a:rPr lang="en-US" dirty="0" err="1" smtClean="0"/>
              <a:t>kombinuje</a:t>
            </a:r>
            <a:r>
              <a:rPr lang="en-US" dirty="0" smtClean="0"/>
              <a:t> </a:t>
            </a:r>
            <a:r>
              <a:rPr lang="en-US" dirty="0" err="1" smtClean="0"/>
              <a:t>dejstvom</a:t>
            </a:r>
            <a:r>
              <a:rPr lang="en-US" dirty="0" smtClean="0"/>
              <a:t> </a:t>
            </a:r>
            <a:r>
              <a:rPr lang="en-US" dirty="0" err="1" smtClean="0"/>
              <a:t>pritiska</a:t>
            </a:r>
            <a:r>
              <a:rPr lang="en-US" dirty="0" smtClean="0"/>
              <a:t>,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posredstvom</a:t>
            </a:r>
            <a:r>
              <a:rPr lang="en-US" dirty="0" smtClean="0"/>
              <a:t> </a:t>
            </a:r>
            <a:r>
              <a:rPr lang="en-US" dirty="0" err="1" smtClean="0"/>
              <a:t>valjaka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Primena</a:t>
            </a:r>
            <a:r>
              <a:rPr lang="en-US" dirty="0" smtClean="0"/>
              <a:t> – </a:t>
            </a:r>
            <a:r>
              <a:rPr lang="en-US" dirty="0" err="1" smtClean="0"/>
              <a:t>naješće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šavne</a:t>
            </a:r>
            <a:r>
              <a:rPr lang="en-US" dirty="0" smtClean="0"/>
              <a:t> </a:t>
            </a:r>
            <a:r>
              <a:rPr lang="en-US" dirty="0" err="1" smtClean="0"/>
              <a:t>cevi</a:t>
            </a:r>
            <a:r>
              <a:rPr lang="en-US" dirty="0" smtClean="0"/>
              <a:t>, </a:t>
            </a:r>
            <a:r>
              <a:rPr lang="en-US" dirty="0" err="1" smtClean="0"/>
              <a:t>alternativa</a:t>
            </a:r>
            <a:r>
              <a:rPr lang="en-US" dirty="0" smtClean="0"/>
              <a:t> EPP </a:t>
            </a:r>
            <a:r>
              <a:rPr lang="en-US" dirty="0" err="1" smtClean="0"/>
              <a:t>postupku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435929"/>
            <a:ext cx="7825154" cy="242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plazmom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Radni gas ističe velikom brzinom kroz el.luk, stvarajući plazmu (visoko jonizovan gas)</a:t>
            </a:r>
          </a:p>
          <a:p>
            <a:r>
              <a:rPr lang="sr-Latn-CS" dirty="0" smtClean="0"/>
              <a:t>Temp.el.</a:t>
            </a:r>
          </a:p>
          <a:p>
            <a:pPr>
              <a:buNone/>
            </a:pPr>
            <a:r>
              <a:rPr lang="sr-Latn-CS" dirty="0" smtClean="0"/>
              <a:t>	luka je </a:t>
            </a:r>
          </a:p>
          <a:p>
            <a:pPr>
              <a:buNone/>
            </a:pPr>
            <a:r>
              <a:rPr lang="sr-Latn-CS" dirty="0" smtClean="0"/>
              <a:t>	20000-</a:t>
            </a:r>
          </a:p>
          <a:p>
            <a:pPr>
              <a:buNone/>
            </a:pPr>
            <a:r>
              <a:rPr lang="sr-Latn-CS" dirty="0" smtClean="0"/>
              <a:t>	30000</a:t>
            </a:r>
            <a:r>
              <a:rPr lang="sr-Latn-CS" baseline="30000" dirty="0" smtClean="0"/>
              <a:t>o</a:t>
            </a:r>
            <a:r>
              <a:rPr lang="sr-Latn-CS" dirty="0" smtClean="0"/>
              <a:t>C</a:t>
            </a:r>
          </a:p>
          <a:p>
            <a:r>
              <a:rPr lang="sr-Latn-CS" dirty="0" smtClean="0"/>
              <a:t>Srodan </a:t>
            </a:r>
          </a:p>
          <a:p>
            <a:pPr>
              <a:buNone/>
            </a:pPr>
            <a:r>
              <a:rPr lang="sr-Latn-CS" dirty="0" smtClean="0"/>
              <a:t>	postupak sa</a:t>
            </a:r>
          </a:p>
          <a:p>
            <a:pPr>
              <a:buNone/>
            </a:pPr>
            <a:r>
              <a:rPr lang="sr-Latn-CS" dirty="0" smtClean="0"/>
              <a:t>	TIG.</a:t>
            </a:r>
          </a:p>
          <a:p>
            <a:endParaRPr lang="en-US" dirty="0"/>
          </a:p>
        </p:txBody>
      </p:sp>
      <p:grpSp>
        <p:nvGrpSpPr>
          <p:cNvPr id="4" name="Group 16"/>
          <p:cNvGrpSpPr/>
          <p:nvPr/>
        </p:nvGrpSpPr>
        <p:grpSpPr>
          <a:xfrm>
            <a:off x="2819400" y="2590800"/>
            <a:ext cx="6248400" cy="4114800"/>
            <a:chOff x="2345802" y="1600200"/>
            <a:chExt cx="7592991" cy="5257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4600" y="1600200"/>
              <a:ext cx="7239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733800" y="64770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TIG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6477000"/>
              <a:ext cx="1524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Plazma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4992469"/>
              <a:ext cx="152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Osnovni materijal</a:t>
              </a:r>
              <a:endParaRPr lang="sr-Latn-C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57800" y="1792069"/>
              <a:ext cx="152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Elektroda od volframa</a:t>
              </a:r>
              <a:endParaRPr lang="sr-Latn-C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8400" y="1868269"/>
              <a:ext cx="15240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Zaštitni </a:t>
              </a:r>
            </a:p>
            <a:p>
              <a:pPr algn="ctr"/>
              <a:r>
                <a:rPr lang="sr-Latn-CS" dirty="0" smtClean="0"/>
                <a:t>gas</a:t>
              </a:r>
              <a:endParaRPr lang="sr-Latn-C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86800" y="2819400"/>
              <a:ext cx="10668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Zaštitni </a:t>
              </a:r>
            </a:p>
            <a:p>
              <a:pPr algn="ctr"/>
              <a:r>
                <a:rPr lang="sr-Latn-CS" dirty="0" smtClean="0"/>
                <a:t>gas</a:t>
              </a:r>
              <a:endParaRPr lang="sr-Latn-C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10600" y="1868269"/>
              <a:ext cx="9144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Radni </a:t>
              </a:r>
            </a:p>
            <a:p>
              <a:pPr algn="ctr"/>
              <a:r>
                <a:rPr lang="sr-Latn-CS" dirty="0" smtClean="0"/>
                <a:t>gas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45802" y="3657600"/>
              <a:ext cx="1311797" cy="1179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CS" dirty="0" smtClean="0"/>
            </a:p>
            <a:p>
              <a:pPr algn="ctr"/>
              <a:r>
                <a:rPr lang="sr-Latn-CS" dirty="0" smtClean="0"/>
                <a:t>Mlaznica</a:t>
              </a:r>
            </a:p>
            <a:p>
              <a:pPr algn="ctr"/>
              <a:endParaRPr lang="sr-Latn-C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86798" y="3801070"/>
              <a:ext cx="1251994" cy="1179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sr-Latn-CS" dirty="0" smtClean="0"/>
            </a:p>
            <a:p>
              <a:pPr algn="ctr"/>
              <a:r>
                <a:rPr lang="sr-Latn-CS" dirty="0" smtClean="0"/>
                <a:t>Mlaznica</a:t>
              </a:r>
            </a:p>
            <a:p>
              <a:pPr algn="ctr"/>
              <a:endParaRPr lang="sr-Latn-C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8400" y="5257800"/>
              <a:ext cx="12192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Električni luk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34398" y="4771072"/>
              <a:ext cx="1404395" cy="1887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El.luk pod dejstvom radnog gasa koji se širi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Zavarivanje trenjem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Trenje se koristi i za obezbeđenje pritiska i povišene temperature.</a:t>
            </a:r>
          </a:p>
          <a:p>
            <a:r>
              <a:rPr lang="sr-Latn-CS" dirty="0" smtClean="0"/>
              <a:t>Dovoljna je temperatura od oko 0,8T</a:t>
            </a:r>
            <a:r>
              <a:rPr lang="sr-Latn-CS" baseline="-25000" dirty="0" smtClean="0"/>
              <a:t>topljenja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kojima</a:t>
            </a:r>
            <a:r>
              <a:rPr lang="en-US" dirty="0" smtClean="0"/>
              <a:t> je</a:t>
            </a:r>
            <a:r>
              <a:rPr lang="sr-Latn-CS" dirty="0" smtClean="0"/>
              <a:t> materijal razmekšan.</a:t>
            </a:r>
          </a:p>
          <a:p>
            <a:endParaRPr lang="sr-Latn-CS" dirty="0" smtClean="0"/>
          </a:p>
          <a:p>
            <a:r>
              <a:rPr lang="sr-Latn-CS" dirty="0" smtClean="0"/>
              <a:t>Postoje dva postupka:</a:t>
            </a:r>
          </a:p>
          <a:p>
            <a:pPr>
              <a:buNone/>
            </a:pPr>
            <a:r>
              <a:rPr lang="sr-Latn-CS" dirty="0" smtClean="0"/>
              <a:t>1. Konvencionalno zavarivanje trenjem</a:t>
            </a:r>
          </a:p>
          <a:p>
            <a:pPr>
              <a:buNone/>
            </a:pPr>
            <a:r>
              <a:rPr lang="sr-Latn-CS" dirty="0" smtClean="0"/>
              <a:t>2. Zavarivanje trenjem sa mešanjem</a:t>
            </a:r>
            <a:endParaRPr lang="sr-Latn-C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sr-Latn-CS" u="sng" dirty="0" smtClean="0"/>
              <a:t>Specifičnosti: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-	Koristi se prava polarnost</a:t>
            </a:r>
          </a:p>
          <a:p>
            <a:pPr>
              <a:buNone/>
            </a:pPr>
            <a:r>
              <a:rPr lang="sr-Latn-CS" dirty="0" smtClean="0"/>
              <a:t>-	Zbog visoke temperature, postupak je namenjen za zavarivanje čelika i teško topljivih materijala (legure Ti)</a:t>
            </a:r>
          </a:p>
          <a:p>
            <a:pPr>
              <a:buNone/>
            </a:pPr>
            <a:r>
              <a:rPr lang="sr-Latn-CS" dirty="0" smtClean="0"/>
              <a:t>-	Debljine materijala od malih debljina (kao TIG) do 18 mm sa I-šavom i 25 mm u jednom prolazu sa V-šavom (4 puta više od TIG-a i na nivou EPP-postupka).</a:t>
            </a:r>
          </a:p>
          <a:p>
            <a:pPr>
              <a:buFontTx/>
              <a:buChar char="-"/>
            </a:pPr>
            <a:r>
              <a:rPr lang="sr-Latn-CS" dirty="0" smtClean="0"/>
              <a:t>Moguća kombinacija sa TIG u jednom uređaju za proširenje dijapazona radnih predmeta koji se mogu zavari</a:t>
            </a:r>
            <a:r>
              <a:rPr lang="en-US" dirty="0" err="1" smtClean="0"/>
              <a:t>va</a:t>
            </a:r>
            <a:r>
              <a:rPr lang="sr-Latn-CS" dirty="0" smtClean="0"/>
              <a:t>ti.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Uzan</a:t>
            </a:r>
            <a:r>
              <a:rPr lang="en-US" dirty="0" smtClean="0"/>
              <a:t> ZUT</a:t>
            </a:r>
          </a:p>
          <a:p>
            <a:pPr>
              <a:buFontTx/>
              <a:buChar char="-"/>
            </a:pP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rezanja</a:t>
            </a:r>
            <a:r>
              <a:rPr lang="en-US" dirty="0" smtClean="0"/>
              <a:t> </a:t>
            </a:r>
            <a:r>
              <a:rPr lang="en-US" dirty="0" err="1" smtClean="0"/>
              <a:t>plazmom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Skupa</a:t>
            </a:r>
            <a:r>
              <a:rPr lang="en-US" dirty="0" smtClean="0"/>
              <a:t> </a:t>
            </a:r>
            <a:r>
              <a:rPr lang="en-US" dirty="0" err="1" smtClean="0"/>
              <a:t>oprema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potrebna</a:t>
            </a:r>
            <a:r>
              <a:rPr lang="en-US" dirty="0" smtClean="0"/>
              <a:t> </a:t>
            </a:r>
            <a:r>
              <a:rPr lang="en-US" dirty="0" err="1" smtClean="0"/>
              <a:t>precizna</a:t>
            </a:r>
            <a:r>
              <a:rPr lang="en-US" dirty="0" smtClean="0"/>
              <a:t> </a:t>
            </a:r>
            <a:r>
              <a:rPr lang="en-US" dirty="0" err="1" smtClean="0"/>
              <a:t>obrada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endParaRPr lang="sr-Latn-C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elektronskim</a:t>
            </a:r>
            <a:r>
              <a:rPr lang="en-US" dirty="0" smtClean="0"/>
              <a:t> </a:t>
            </a:r>
            <a:r>
              <a:rPr lang="en-US" dirty="0" err="1" smtClean="0"/>
              <a:t>snopom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400800" cy="2971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Ubrzani</a:t>
            </a:r>
            <a:r>
              <a:rPr lang="en-US" dirty="0" smtClean="0"/>
              <a:t> </a:t>
            </a:r>
            <a:r>
              <a:rPr lang="en-US" dirty="0" err="1" smtClean="0"/>
              <a:t>elektroni</a:t>
            </a:r>
            <a:r>
              <a:rPr lang="en-US" dirty="0" smtClean="0"/>
              <a:t> </a:t>
            </a:r>
            <a:r>
              <a:rPr lang="en-US" dirty="0" err="1" smtClean="0"/>
              <a:t>udaraju</a:t>
            </a:r>
            <a:r>
              <a:rPr lang="en-US" dirty="0" smtClean="0"/>
              <a:t> u </a:t>
            </a:r>
            <a:r>
              <a:rPr lang="en-US" dirty="0" err="1" smtClean="0"/>
              <a:t>površinu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njihova</a:t>
            </a:r>
            <a:r>
              <a:rPr lang="en-US" dirty="0" smtClean="0"/>
              <a:t> </a:t>
            </a:r>
            <a:r>
              <a:rPr lang="en-US" dirty="0" err="1" smtClean="0"/>
              <a:t>kinetička</a:t>
            </a:r>
            <a:r>
              <a:rPr lang="en-US" dirty="0" smtClean="0"/>
              <a:t> </a:t>
            </a:r>
            <a:r>
              <a:rPr lang="en-US" dirty="0" err="1" smtClean="0"/>
              <a:t>energija</a:t>
            </a:r>
            <a:r>
              <a:rPr lang="en-US" dirty="0" smtClean="0"/>
              <a:t> se </a:t>
            </a:r>
            <a:r>
              <a:rPr lang="en-US" dirty="0" err="1" smtClean="0"/>
              <a:t>pretvara</a:t>
            </a:r>
            <a:r>
              <a:rPr lang="en-US" dirty="0" smtClean="0"/>
              <a:t> u </a:t>
            </a:r>
            <a:r>
              <a:rPr lang="en-US" dirty="0" err="1" smtClean="0"/>
              <a:t>toplotu</a:t>
            </a:r>
            <a:r>
              <a:rPr lang="en-US" dirty="0" smtClean="0"/>
              <a:t> (5-6000</a:t>
            </a:r>
            <a:r>
              <a:rPr lang="en-US" baseline="30000" dirty="0" smtClean="0"/>
              <a:t>o</a:t>
            </a:r>
            <a:r>
              <a:rPr lang="en-US" dirty="0" smtClean="0"/>
              <a:t>C).</a:t>
            </a:r>
          </a:p>
          <a:p>
            <a:r>
              <a:rPr lang="en-US" dirty="0" err="1" smtClean="0"/>
              <a:t>Izvor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je </a:t>
            </a:r>
            <a:r>
              <a:rPr lang="en-US" dirty="0" err="1" smtClean="0"/>
              <a:t>izuzetno</a:t>
            </a:r>
            <a:r>
              <a:rPr lang="en-US" dirty="0" smtClean="0"/>
              <a:t> </a:t>
            </a:r>
            <a:r>
              <a:rPr lang="en-US" dirty="0" err="1" smtClean="0"/>
              <a:t>fokusiran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826" y="0"/>
            <a:ext cx="241917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562" y="5105400"/>
            <a:ext cx="27384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0000">
            <a:off x="2524801" y="4837739"/>
            <a:ext cx="3407007" cy="138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0000">
            <a:off x="2592838" y="6120408"/>
            <a:ext cx="3604688" cy="55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u="sng" dirty="0" err="1" smtClean="0"/>
              <a:t>Specifičnosti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preseka</a:t>
            </a:r>
            <a:r>
              <a:rPr lang="en-US" dirty="0" smtClean="0"/>
              <a:t> do 50 mm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zakošenja</a:t>
            </a:r>
            <a:r>
              <a:rPr lang="en-US" dirty="0" smtClean="0"/>
              <a:t> </a:t>
            </a:r>
            <a:r>
              <a:rPr lang="en-US" dirty="0" err="1" smtClean="0"/>
              <a:t>ivica</a:t>
            </a:r>
            <a:r>
              <a:rPr lang="en-US" dirty="0" smtClean="0"/>
              <a:t>.</a:t>
            </a:r>
          </a:p>
          <a:p>
            <a:r>
              <a:rPr lang="en-US" dirty="0" smtClean="0"/>
              <a:t>ZUT je </a:t>
            </a:r>
            <a:r>
              <a:rPr lang="en-US" dirty="0" err="1" smtClean="0"/>
              <a:t>veoma</a:t>
            </a:r>
            <a:r>
              <a:rPr lang="en-US" dirty="0" smtClean="0"/>
              <a:t> </a:t>
            </a:r>
            <a:r>
              <a:rPr lang="en-US" dirty="0" err="1" smtClean="0"/>
              <a:t>uzan</a:t>
            </a:r>
            <a:r>
              <a:rPr lang="en-US" dirty="0" smtClean="0"/>
              <a:t>, </a:t>
            </a:r>
            <a:r>
              <a:rPr lang="en-US" dirty="0" err="1" smtClean="0"/>
              <a:t>vrhunski</a:t>
            </a:r>
            <a:r>
              <a:rPr lang="en-US" dirty="0" smtClean="0"/>
              <a:t> </a:t>
            </a:r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 smtClean="0"/>
              <a:t>zavara</a:t>
            </a:r>
            <a:endParaRPr lang="en-US" dirty="0" smtClean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teško</a:t>
            </a:r>
            <a:r>
              <a:rPr lang="en-US" dirty="0" smtClean="0"/>
              <a:t> </a:t>
            </a:r>
            <a:r>
              <a:rPr lang="en-US" dirty="0" err="1" smtClean="0"/>
              <a:t>topljivih</a:t>
            </a:r>
            <a:r>
              <a:rPr lang="en-US" dirty="0" smtClean="0"/>
              <a:t> </a:t>
            </a:r>
            <a:r>
              <a:rPr lang="en-US" dirty="0" err="1" smtClean="0"/>
              <a:t>metala</a:t>
            </a:r>
            <a:r>
              <a:rPr lang="en-US" dirty="0" smtClean="0"/>
              <a:t> (W, </a:t>
            </a:r>
            <a:r>
              <a:rPr lang="en-US" dirty="0" err="1" smtClean="0"/>
              <a:t>Nb</a:t>
            </a:r>
            <a:r>
              <a:rPr lang="en-US" dirty="0" smtClean="0"/>
              <a:t>, V, </a:t>
            </a:r>
            <a:r>
              <a:rPr lang="en-US" dirty="0" err="1" smtClean="0"/>
              <a:t>Zr</a:t>
            </a:r>
            <a:r>
              <a:rPr lang="en-US" dirty="0" smtClean="0"/>
              <a:t>,…), a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laki</a:t>
            </a:r>
            <a:r>
              <a:rPr lang="en-US" dirty="0" smtClean="0"/>
              <a:t> </a:t>
            </a:r>
            <a:r>
              <a:rPr lang="en-US" dirty="0" err="1" smtClean="0"/>
              <a:t>metali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Potreban</a:t>
            </a:r>
            <a:r>
              <a:rPr lang="en-US" dirty="0" smtClean="0"/>
              <a:t> </a:t>
            </a:r>
            <a:r>
              <a:rPr lang="en-US" dirty="0" err="1" smtClean="0"/>
              <a:t>vakuum</a:t>
            </a:r>
            <a:r>
              <a:rPr lang="en-US" dirty="0" smtClean="0"/>
              <a:t> 10</a:t>
            </a:r>
            <a:r>
              <a:rPr lang="en-US" baseline="30000" dirty="0" smtClean="0"/>
              <a:t>-4</a:t>
            </a:r>
            <a:r>
              <a:rPr lang="en-US" dirty="0" smtClean="0"/>
              <a:t> – 10</a:t>
            </a:r>
            <a:r>
              <a:rPr lang="en-US" baseline="30000" dirty="0" smtClean="0"/>
              <a:t>-6</a:t>
            </a:r>
            <a:r>
              <a:rPr lang="en-US" dirty="0" smtClean="0"/>
              <a:t> mbar – </a:t>
            </a:r>
            <a:r>
              <a:rPr lang="en-US" dirty="0" err="1" smtClean="0"/>
              <a:t>zavarivanje</a:t>
            </a:r>
            <a:r>
              <a:rPr lang="en-US" dirty="0" smtClean="0"/>
              <a:t> u </a:t>
            </a:r>
            <a:r>
              <a:rPr lang="en-US" dirty="0" err="1" smtClean="0"/>
              <a:t>vakuumskim</a:t>
            </a:r>
            <a:r>
              <a:rPr lang="en-US" dirty="0" smtClean="0"/>
              <a:t> </a:t>
            </a:r>
            <a:r>
              <a:rPr lang="en-US" dirty="0" err="1" smtClean="0"/>
              <a:t>komorama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ograničava</a:t>
            </a:r>
            <a:r>
              <a:rPr lang="en-US" dirty="0" smtClean="0"/>
              <a:t> </a:t>
            </a:r>
            <a:r>
              <a:rPr lang="en-US" dirty="0" err="1" smtClean="0"/>
              <a:t>dimenzije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laserom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Usmerena</a:t>
            </a:r>
            <a:r>
              <a:rPr lang="en-US" dirty="0" smtClean="0"/>
              <a:t> </a:t>
            </a:r>
            <a:r>
              <a:rPr lang="en-US" dirty="0" err="1" smtClean="0"/>
              <a:t>monohromatska</a:t>
            </a:r>
            <a:r>
              <a:rPr lang="en-US" dirty="0" smtClean="0"/>
              <a:t> </a:t>
            </a:r>
            <a:r>
              <a:rPr lang="en-US" dirty="0" err="1" smtClean="0"/>
              <a:t>svetlost</a:t>
            </a:r>
            <a:endParaRPr lang="en-US" dirty="0" smtClean="0"/>
          </a:p>
          <a:p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uporediti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zavarivanjem</a:t>
            </a:r>
            <a:r>
              <a:rPr lang="en-US" dirty="0" smtClean="0"/>
              <a:t> </a:t>
            </a:r>
            <a:r>
              <a:rPr lang="en-US" dirty="0" err="1" smtClean="0"/>
              <a:t>elektronskim</a:t>
            </a:r>
            <a:r>
              <a:rPr lang="en-US" dirty="0" smtClean="0"/>
              <a:t> </a:t>
            </a:r>
            <a:r>
              <a:rPr lang="en-US" dirty="0" err="1" smtClean="0"/>
              <a:t>snopom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ne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zavaruje</a:t>
            </a:r>
            <a:r>
              <a:rPr lang="en-US" dirty="0" smtClean="0"/>
              <a:t> u </a:t>
            </a:r>
            <a:r>
              <a:rPr lang="en-US" dirty="0" err="1" smtClean="0"/>
              <a:t>vakuumu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057400"/>
            <a:ext cx="48615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67200" y="23622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4507468"/>
            <a:ext cx="99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ogledalo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114800"/>
            <a:ext cx="1371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laserski</a:t>
            </a:r>
            <a:r>
              <a:rPr lang="en-US" dirty="0" smtClean="0"/>
              <a:t> </a:t>
            </a:r>
            <a:r>
              <a:rPr lang="en-US" dirty="0" err="1" smtClean="0"/>
              <a:t>zrak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528846"/>
            <a:ext cx="914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radni</a:t>
            </a:r>
            <a:r>
              <a:rPr lang="en-US" sz="1600" dirty="0" smtClean="0"/>
              <a:t> </a:t>
            </a:r>
            <a:r>
              <a:rPr lang="en-US" sz="1600" dirty="0" err="1" smtClean="0"/>
              <a:t>sto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001000" y="4953000"/>
            <a:ext cx="838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valjak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4343400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opruga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3400" y="4888468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čelik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5528846"/>
            <a:ext cx="1600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Leg.aluminijuma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5943600"/>
            <a:ext cx="2362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Kretanje</a:t>
            </a:r>
            <a:r>
              <a:rPr lang="en-US" sz="1600" dirty="0" smtClean="0"/>
              <a:t> </a:t>
            </a:r>
            <a:r>
              <a:rPr lang="en-US" sz="1600" dirty="0" err="1" smtClean="0"/>
              <a:t>radnog</a:t>
            </a:r>
            <a:r>
              <a:rPr lang="en-US" sz="1600" dirty="0" smtClean="0"/>
              <a:t> </a:t>
            </a:r>
            <a:r>
              <a:rPr lang="en-US" sz="1600" dirty="0" err="1" smtClean="0"/>
              <a:t>stola</a:t>
            </a:r>
            <a:endParaRPr lang="en-US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Specifičnosti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Koriste</a:t>
            </a:r>
            <a:r>
              <a:rPr lang="en-US" dirty="0" smtClean="0"/>
              <a:t> se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laseri</a:t>
            </a:r>
            <a:r>
              <a:rPr lang="en-US" dirty="0" smtClean="0"/>
              <a:t>, </a:t>
            </a:r>
            <a:r>
              <a:rPr lang="en-US" dirty="0" err="1" smtClean="0"/>
              <a:t>NdYAG</a:t>
            </a:r>
            <a:r>
              <a:rPr lang="en-US" dirty="0" smtClean="0"/>
              <a:t>, </a:t>
            </a:r>
            <a:r>
              <a:rPr lang="en-US" dirty="0" err="1" smtClean="0"/>
              <a:t>rubinovi</a:t>
            </a:r>
            <a:r>
              <a:rPr lang="en-US" dirty="0" smtClean="0"/>
              <a:t> (Al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 smtClean="0"/>
              <a:t>Debljine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0,2 do 50 mm </a:t>
            </a:r>
            <a:r>
              <a:rPr lang="en-US" dirty="0" err="1" smtClean="0"/>
              <a:t>čelika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Prečnik</a:t>
            </a:r>
            <a:r>
              <a:rPr lang="en-US" dirty="0" smtClean="0"/>
              <a:t> </a:t>
            </a:r>
            <a:r>
              <a:rPr lang="en-US" dirty="0" err="1" smtClean="0"/>
              <a:t>tačke</a:t>
            </a:r>
            <a:r>
              <a:rPr lang="en-US" dirty="0" smtClean="0"/>
              <a:t> 0,2 do 13 mm</a:t>
            </a:r>
          </a:p>
          <a:p>
            <a:pPr>
              <a:buFontTx/>
              <a:buChar char="-"/>
            </a:pPr>
            <a:r>
              <a:rPr lang="en-US" dirty="0" err="1" smtClean="0"/>
              <a:t>Širok</a:t>
            </a:r>
            <a:r>
              <a:rPr lang="en-US" dirty="0" smtClean="0"/>
              <a:t> </a:t>
            </a:r>
            <a:r>
              <a:rPr lang="en-US" dirty="0" err="1" smtClean="0"/>
              <a:t>dijapazon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: </a:t>
            </a:r>
            <a:r>
              <a:rPr lang="en-US" dirty="0" err="1" smtClean="0"/>
              <a:t>čelici</a:t>
            </a:r>
            <a:r>
              <a:rPr lang="en-US" dirty="0" smtClean="0"/>
              <a:t>, </a:t>
            </a:r>
            <a:r>
              <a:rPr lang="en-US" dirty="0" err="1" smtClean="0"/>
              <a:t>leg.Al</a:t>
            </a:r>
            <a:r>
              <a:rPr lang="en-US" dirty="0" smtClean="0"/>
              <a:t>, Ti, Cu,…</a:t>
            </a:r>
          </a:p>
          <a:p>
            <a:pPr>
              <a:buFontTx/>
              <a:buChar char="-"/>
            </a:pPr>
            <a:r>
              <a:rPr lang="en-US" dirty="0" err="1" smtClean="0"/>
              <a:t>Iako</a:t>
            </a:r>
            <a:r>
              <a:rPr lang="en-US" dirty="0" smtClean="0"/>
              <a:t> </a:t>
            </a:r>
            <a:r>
              <a:rPr lang="en-US" dirty="0" err="1" smtClean="0"/>
              <a:t>relativno</a:t>
            </a:r>
            <a:r>
              <a:rPr lang="en-US" dirty="0" smtClean="0"/>
              <a:t> </a:t>
            </a:r>
            <a:r>
              <a:rPr lang="en-US" dirty="0" err="1" smtClean="0"/>
              <a:t>skup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, </a:t>
            </a:r>
            <a:r>
              <a:rPr lang="en-US" dirty="0" err="1" smtClean="0"/>
              <a:t>jeftiniji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pogodniji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radne</a:t>
            </a:r>
            <a:r>
              <a:rPr lang="en-US" dirty="0" smtClean="0"/>
              <a:t> </a:t>
            </a:r>
            <a:r>
              <a:rPr lang="en-US" dirty="0" err="1" smtClean="0"/>
              <a:t>predmete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elektronskim</a:t>
            </a:r>
            <a:r>
              <a:rPr lang="en-US" dirty="0" smtClean="0"/>
              <a:t> </a:t>
            </a:r>
            <a:r>
              <a:rPr lang="en-US" dirty="0" err="1" smtClean="0"/>
              <a:t>snopom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Visok</a:t>
            </a:r>
            <a:r>
              <a:rPr lang="en-US" dirty="0" smtClean="0"/>
              <a:t> </a:t>
            </a:r>
            <a:r>
              <a:rPr lang="en-US" dirty="0" err="1" smtClean="0"/>
              <a:t>kvalitet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Visoka</a:t>
            </a:r>
            <a:r>
              <a:rPr lang="en-US" dirty="0" smtClean="0"/>
              <a:t> </a:t>
            </a:r>
            <a:r>
              <a:rPr lang="en-US" dirty="0" err="1" smtClean="0"/>
              <a:t>mogućnost</a:t>
            </a:r>
            <a:r>
              <a:rPr lang="en-US" dirty="0" smtClean="0"/>
              <a:t> </a:t>
            </a:r>
            <a:r>
              <a:rPr lang="en-US" dirty="0" err="1" smtClean="0"/>
              <a:t>automatizacije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difuzijom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382000" cy="2057399"/>
          </a:xfrm>
        </p:spPr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difuzijom</a:t>
            </a:r>
            <a:r>
              <a:rPr lang="en-US" dirty="0" smtClean="0"/>
              <a:t> </a:t>
            </a:r>
            <a:r>
              <a:rPr lang="en-US" dirty="0" err="1" smtClean="0"/>
              <a:t>vrši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presama</a:t>
            </a:r>
            <a:r>
              <a:rPr lang="en-US" dirty="0" smtClean="0"/>
              <a:t>, </a:t>
            </a:r>
            <a:r>
              <a:rPr lang="en-US" dirty="0" err="1" smtClean="0"/>
              <a:t>opremljenim</a:t>
            </a:r>
            <a:r>
              <a:rPr lang="en-US" dirty="0" smtClean="0"/>
              <a:t> </a:t>
            </a:r>
            <a:r>
              <a:rPr lang="en-US" dirty="0" err="1" smtClean="0"/>
              <a:t>posebnim</a:t>
            </a:r>
            <a:r>
              <a:rPr lang="en-US" dirty="0" smtClean="0"/>
              <a:t> </a:t>
            </a:r>
            <a:r>
              <a:rPr lang="en-US" dirty="0" err="1" smtClean="0"/>
              <a:t>alatima</a:t>
            </a:r>
            <a:r>
              <a:rPr lang="en-US" dirty="0" smtClean="0"/>
              <a:t>, </a:t>
            </a:r>
            <a:r>
              <a:rPr lang="en-US" dirty="0" err="1" smtClean="0"/>
              <a:t>gde</a:t>
            </a:r>
            <a:r>
              <a:rPr lang="en-US" dirty="0" smtClean="0"/>
              <a:t> se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zavaruju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umereno</a:t>
            </a:r>
            <a:r>
              <a:rPr lang="en-US" dirty="0" smtClean="0"/>
              <a:t> </a:t>
            </a:r>
            <a:r>
              <a:rPr lang="en-US" dirty="0" err="1" smtClean="0"/>
              <a:t>zagrevanje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0,5-0,7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toplj</a:t>
            </a:r>
            <a:r>
              <a:rPr lang="en-US" baseline="-25000" dirty="0" smtClean="0"/>
              <a:t>.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1905000" y="3581400"/>
            <a:ext cx="5105400" cy="3048000"/>
            <a:chOff x="4495800" y="3962400"/>
            <a:chExt cx="4648200" cy="2438400"/>
          </a:xfrm>
        </p:grpSpPr>
        <p:grpSp>
          <p:nvGrpSpPr>
            <p:cNvPr id="11" name="Group 10"/>
            <p:cNvGrpSpPr/>
            <p:nvPr/>
          </p:nvGrpSpPr>
          <p:grpSpPr>
            <a:xfrm>
              <a:off x="5486400" y="3962400"/>
              <a:ext cx="3657600" cy="2438400"/>
              <a:chOff x="5486400" y="3962400"/>
              <a:chExt cx="3657600" cy="2438400"/>
            </a:xfrm>
          </p:grpSpPr>
          <p:pic>
            <p:nvPicPr>
              <p:cNvPr id="2050" name="Picture 2" descr="http://www.finetechusa.com/uploads/pics/principle_tc.jpg"/>
              <p:cNvPicPr>
                <a:picLocks noChangeAspect="1" noChangeArrowheads="1"/>
              </p:cNvPicPr>
              <p:nvPr/>
            </p:nvPicPr>
            <p:blipFill>
              <a:blip r:embed="rId2"/>
              <a:srcRect l="22581" t="29071" r="16129" b="19344"/>
              <a:stretch>
                <a:fillRect/>
              </a:stretch>
            </p:blipFill>
            <p:spPr bwMode="auto">
              <a:xfrm>
                <a:off x="5486400" y="4343400"/>
                <a:ext cx="2895600" cy="1828800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010400" y="3962400"/>
                <a:ext cx="16002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Dejstvo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toplote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010400" y="5754469"/>
                <a:ext cx="190500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Dejstvo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toplote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543800" y="4648200"/>
                <a:ext cx="160020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Elementi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172200" y="5178623"/>
                <a:ext cx="1752600" cy="307777"/>
              </a:xfrm>
              <a:prstGeom prst="rect">
                <a:avLst/>
              </a:prstGeom>
              <a:solidFill>
                <a:srgbClr val="990000"/>
              </a:solidFill>
              <a:ln>
                <a:solidFill>
                  <a:srgbClr val="99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chemeClr val="bg1"/>
                    </a:solidFill>
                  </a:rPr>
                  <a:t>Zagrejana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bg1"/>
                    </a:solidFill>
                  </a:rPr>
                  <a:t>ploča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4495800" y="4724400"/>
              <a:ext cx="1600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Specifičnosti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Namenski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svaki</a:t>
            </a:r>
            <a:r>
              <a:rPr lang="en-US" dirty="0" smtClean="0"/>
              <a:t> </a:t>
            </a:r>
            <a:r>
              <a:rPr lang="en-US" dirty="0" err="1" smtClean="0"/>
              <a:t>proizvod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U </a:t>
            </a:r>
            <a:r>
              <a:rPr lang="en-US" dirty="0" err="1" smtClean="0"/>
              <a:t>vakuumu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Visoki</a:t>
            </a:r>
            <a:r>
              <a:rPr lang="en-US" dirty="0" smtClean="0"/>
              <a:t> </a:t>
            </a:r>
            <a:r>
              <a:rPr lang="en-US" dirty="0" err="1" smtClean="0"/>
              <a:t>pritisci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Potreban</a:t>
            </a:r>
            <a:r>
              <a:rPr lang="en-US" dirty="0" smtClean="0"/>
              <a:t> </a:t>
            </a:r>
            <a:r>
              <a:rPr lang="en-US" dirty="0" err="1" smtClean="0"/>
              <a:t>visok</a:t>
            </a:r>
            <a:r>
              <a:rPr lang="en-US" dirty="0" smtClean="0"/>
              <a:t> </a:t>
            </a:r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 smtClean="0"/>
              <a:t>obrade</a:t>
            </a:r>
            <a:r>
              <a:rPr lang="en-US" dirty="0" smtClean="0"/>
              <a:t> </a:t>
            </a:r>
            <a:r>
              <a:rPr lang="en-US" dirty="0" err="1" smtClean="0"/>
              <a:t>površina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Primena</a:t>
            </a:r>
            <a:r>
              <a:rPr lang="en-US" dirty="0" smtClean="0"/>
              <a:t> u </a:t>
            </a:r>
            <a:r>
              <a:rPr lang="en-US" dirty="0" err="1" smtClean="0"/>
              <a:t>avio-industriji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elektronici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isplativo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limove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skupih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legure</a:t>
            </a:r>
            <a:r>
              <a:rPr lang="en-US" dirty="0" smtClean="0"/>
              <a:t> Ti, Be, </a:t>
            </a:r>
            <a:r>
              <a:rPr lang="en-US" dirty="0" err="1" smtClean="0"/>
              <a:t>Zr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raznorodnih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Hladno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Hladno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 smtClean="0"/>
              <a:t> se </a:t>
            </a:r>
            <a:r>
              <a:rPr lang="en-US" dirty="0" err="1" smtClean="0"/>
              <a:t>odvija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sobnoj</a:t>
            </a:r>
            <a:r>
              <a:rPr lang="en-US" dirty="0" smtClean="0"/>
              <a:t> </a:t>
            </a:r>
            <a:r>
              <a:rPr lang="en-US" dirty="0" err="1" smtClean="0"/>
              <a:t>temperaturi</a:t>
            </a:r>
            <a:r>
              <a:rPr lang="en-US" dirty="0" smtClean="0"/>
              <a:t>,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visok</a:t>
            </a:r>
            <a:r>
              <a:rPr lang="en-US" dirty="0" smtClean="0"/>
              <a:t> </a:t>
            </a:r>
            <a:r>
              <a:rPr lang="en-US" dirty="0" err="1" smtClean="0"/>
              <a:t>pritisak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visok</a:t>
            </a:r>
            <a:r>
              <a:rPr lang="en-US" dirty="0" smtClean="0"/>
              <a:t> </a:t>
            </a:r>
            <a:r>
              <a:rPr lang="en-US" dirty="0" err="1" smtClean="0"/>
              <a:t>kvalitet</a:t>
            </a:r>
            <a:r>
              <a:rPr lang="en-US" dirty="0" smtClean="0"/>
              <a:t> </a:t>
            </a:r>
            <a:r>
              <a:rPr lang="en-US" dirty="0" err="1" smtClean="0"/>
              <a:t>kontaktnih</a:t>
            </a:r>
            <a:r>
              <a:rPr lang="en-US" dirty="0" smtClean="0"/>
              <a:t> </a:t>
            </a:r>
            <a:r>
              <a:rPr lang="en-US" dirty="0" err="1" smtClean="0"/>
              <a:t>površina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Upotrebljivo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deformabilne</a:t>
            </a:r>
            <a:r>
              <a:rPr lang="en-US" dirty="0" smtClean="0"/>
              <a:t> </a:t>
            </a:r>
            <a:r>
              <a:rPr lang="en-US" dirty="0" err="1" smtClean="0"/>
              <a:t>materijale</a:t>
            </a:r>
            <a:r>
              <a:rPr lang="en-US" dirty="0" smtClean="0"/>
              <a:t>: Al, Cu, </a:t>
            </a:r>
            <a:r>
              <a:rPr lang="en-US" dirty="0" err="1" smtClean="0"/>
              <a:t>mesing</a:t>
            </a:r>
            <a:endParaRPr lang="en-US" dirty="0" smtClean="0"/>
          </a:p>
          <a:p>
            <a:r>
              <a:rPr lang="en-US" dirty="0" err="1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ZUT-a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dodatnog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endParaRPr lang="en-US" dirty="0"/>
          </a:p>
        </p:txBody>
      </p:sp>
      <p:pic>
        <p:nvPicPr>
          <p:cNvPr id="4098" name="Picture 2" descr="File:HidegHegesz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953000"/>
            <a:ext cx="5715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Zavarivanje</a:t>
            </a:r>
            <a:r>
              <a:rPr lang="en-US" dirty="0" smtClean="0"/>
              <a:t> </a:t>
            </a:r>
            <a:r>
              <a:rPr lang="en-US" dirty="0" err="1" smtClean="0"/>
              <a:t>eksplozijom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err="1" smtClean="0"/>
              <a:t>Hemijska</a:t>
            </a:r>
            <a:r>
              <a:rPr lang="en-US" dirty="0" smtClean="0"/>
              <a:t> </a:t>
            </a:r>
            <a:r>
              <a:rPr lang="en-US" dirty="0" err="1" smtClean="0"/>
              <a:t>energija</a:t>
            </a:r>
            <a:r>
              <a:rPr lang="en-US" dirty="0" smtClean="0"/>
              <a:t> </a:t>
            </a:r>
            <a:r>
              <a:rPr lang="en-US" dirty="0" err="1" smtClean="0"/>
              <a:t>detonacije</a:t>
            </a:r>
            <a:r>
              <a:rPr lang="en-US" dirty="0" smtClean="0"/>
              <a:t> </a:t>
            </a:r>
            <a:r>
              <a:rPr lang="en-US" dirty="0" err="1" smtClean="0"/>
              <a:t>eksploziva</a:t>
            </a:r>
            <a:r>
              <a:rPr lang="en-US" dirty="0" smtClean="0"/>
              <a:t> </a:t>
            </a:r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spajanje</a:t>
            </a:r>
            <a:r>
              <a:rPr lang="en-US" dirty="0" smtClean="0"/>
              <a:t> </a:t>
            </a:r>
            <a:r>
              <a:rPr lang="en-US" dirty="0" err="1" smtClean="0"/>
              <a:t>komponenti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brzine</a:t>
            </a:r>
            <a:r>
              <a:rPr lang="en-US" dirty="0" smtClean="0"/>
              <a:t> </a:t>
            </a:r>
            <a:r>
              <a:rPr lang="en-US" dirty="0" err="1" smtClean="0"/>
              <a:t>detonaicje</a:t>
            </a:r>
            <a:r>
              <a:rPr lang="en-US" dirty="0" smtClean="0"/>
              <a:t> </a:t>
            </a:r>
            <a:r>
              <a:rPr lang="en-US" dirty="0" err="1" smtClean="0"/>
              <a:t>zavisi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en-US" dirty="0" smtClean="0"/>
              <a:t> </a:t>
            </a:r>
            <a:r>
              <a:rPr lang="en-US" dirty="0" err="1" smtClean="0"/>
              <a:t>spoja</a:t>
            </a:r>
            <a:r>
              <a:rPr lang="en-US" dirty="0" smtClean="0"/>
              <a:t>.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veća</a:t>
            </a:r>
            <a:r>
              <a:rPr lang="en-US" dirty="0" smtClean="0"/>
              <a:t>, “</a:t>
            </a:r>
            <a:r>
              <a:rPr lang="en-US" dirty="0" err="1" smtClean="0"/>
              <a:t>talasi</a:t>
            </a:r>
            <a:r>
              <a:rPr lang="en-US" dirty="0" smtClean="0"/>
              <a:t>”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izraženiji</a:t>
            </a:r>
            <a:r>
              <a:rPr lang="en-US" dirty="0" smtClean="0"/>
              <a:t>: </a:t>
            </a:r>
            <a:endParaRPr lang="sr-Latn-CS" dirty="0"/>
          </a:p>
        </p:txBody>
      </p:sp>
      <p:grpSp>
        <p:nvGrpSpPr>
          <p:cNvPr id="4" name="Group 11"/>
          <p:cNvGrpSpPr/>
          <p:nvPr/>
        </p:nvGrpSpPr>
        <p:grpSpPr>
          <a:xfrm>
            <a:off x="76200" y="3544669"/>
            <a:ext cx="5715000" cy="3237131"/>
            <a:chOff x="2057400" y="3429000"/>
            <a:chExt cx="5715000" cy="32371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 l="27429"/>
            <a:stretch>
              <a:fillRect/>
            </a:stretch>
          </p:blipFill>
          <p:spPr bwMode="auto">
            <a:xfrm>
              <a:off x="3352800" y="3657600"/>
              <a:ext cx="3958936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352800" y="34290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detonator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0" y="3733800"/>
              <a:ext cx="2286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e</a:t>
              </a:r>
              <a:r>
                <a:rPr lang="sr-Latn-CS" b="1" dirty="0" smtClean="0"/>
                <a:t>ksploziv                  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43600" y="43434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razmak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57400" y="4191000"/>
              <a:ext cx="1447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b="1" dirty="0" smtClean="0"/>
                <a:t>komponente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4800600"/>
              <a:ext cx="1828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eksplozija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0" y="6019800"/>
              <a:ext cx="1828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m</a:t>
              </a:r>
              <a:r>
                <a:rPr lang="sr-Latn-CS" b="1" dirty="0" smtClean="0"/>
                <a:t>laz tečnog metala</a:t>
              </a:r>
              <a:endParaRPr lang="sr-Latn-CS" b="1" dirty="0"/>
            </a:p>
          </p:txBody>
        </p:sp>
      </p:grpSp>
      <p:pic>
        <p:nvPicPr>
          <p:cNvPr id="26626" name="Picture 2" descr="Explosive Welding Wavef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6509" y="4114800"/>
            <a:ext cx="4347491" cy="259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err="1" smtClean="0"/>
              <a:t>Specifičnosti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 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većim</a:t>
            </a:r>
            <a:r>
              <a:rPr lang="en-US" dirty="0" smtClean="0"/>
              <a:t> </a:t>
            </a:r>
            <a:r>
              <a:rPr lang="en-US" dirty="0" err="1" smtClean="0"/>
              <a:t>brzinama</a:t>
            </a:r>
            <a:r>
              <a:rPr lang="en-US" dirty="0" smtClean="0"/>
              <a:t> </a:t>
            </a:r>
            <a:r>
              <a:rPr lang="en-US" dirty="0" err="1" smtClean="0"/>
              <a:t>detonacije</a:t>
            </a:r>
            <a:r>
              <a:rPr lang="en-US" dirty="0" smtClean="0"/>
              <a:t>, </a:t>
            </a:r>
            <a:r>
              <a:rPr lang="en-US" dirty="0" err="1" smtClean="0"/>
              <a:t>moguće</a:t>
            </a:r>
            <a:r>
              <a:rPr lang="en-US" dirty="0" smtClean="0"/>
              <a:t> je </a:t>
            </a:r>
            <a:r>
              <a:rPr lang="en-US" dirty="0" err="1" smtClean="0"/>
              <a:t>lokalno</a:t>
            </a:r>
            <a:r>
              <a:rPr lang="en-US" dirty="0" smtClean="0"/>
              <a:t> </a:t>
            </a:r>
            <a:r>
              <a:rPr lang="en-US" dirty="0" err="1" smtClean="0"/>
              <a:t>topljenje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vrhovima</a:t>
            </a:r>
            <a:r>
              <a:rPr lang="en-US" dirty="0" smtClean="0"/>
              <a:t> “</a:t>
            </a:r>
            <a:r>
              <a:rPr lang="en-US" dirty="0" err="1" smtClean="0"/>
              <a:t>talasa</a:t>
            </a:r>
            <a:r>
              <a:rPr lang="en-US" dirty="0" smtClean="0"/>
              <a:t>”.</a:t>
            </a:r>
          </a:p>
          <a:p>
            <a:pPr>
              <a:buFontTx/>
              <a:buChar char="-"/>
            </a:pPr>
            <a:r>
              <a:rPr lang="en-US" dirty="0" err="1" smtClean="0"/>
              <a:t>Idealan</a:t>
            </a:r>
            <a:r>
              <a:rPr lang="en-US" dirty="0" smtClean="0"/>
              <a:t>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spajanje</a:t>
            </a:r>
            <a:r>
              <a:rPr lang="en-US" dirty="0" smtClean="0"/>
              <a:t> </a:t>
            </a:r>
            <a:r>
              <a:rPr lang="en-US" dirty="0" err="1" smtClean="0"/>
              <a:t>raznorodnih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komponente</a:t>
            </a:r>
            <a:r>
              <a:rPr lang="en-US" dirty="0" smtClean="0"/>
              <a:t> </a:t>
            </a:r>
            <a:r>
              <a:rPr lang="en-US" dirty="0" err="1" smtClean="0"/>
              <a:t>metalurški</a:t>
            </a:r>
            <a:r>
              <a:rPr lang="en-US" dirty="0" smtClean="0"/>
              <a:t> </a:t>
            </a:r>
            <a:r>
              <a:rPr lang="en-US" dirty="0" err="1" smtClean="0"/>
              <a:t>ekstremno</a:t>
            </a:r>
            <a:r>
              <a:rPr lang="en-US" dirty="0" smtClean="0"/>
              <a:t> </a:t>
            </a:r>
            <a:r>
              <a:rPr lang="en-US" dirty="0" err="1" smtClean="0"/>
              <a:t>nekompatibilne</a:t>
            </a:r>
            <a:r>
              <a:rPr lang="en-US" dirty="0" smtClean="0"/>
              <a:t>, </a:t>
            </a:r>
            <a:r>
              <a:rPr lang="en-US" dirty="0" err="1" smtClean="0"/>
              <a:t>koristi</a:t>
            </a:r>
            <a:r>
              <a:rPr lang="en-US" dirty="0" smtClean="0"/>
              <a:t> se </a:t>
            </a:r>
            <a:r>
              <a:rPr lang="en-US" dirty="0" err="1" smtClean="0"/>
              <a:t>međusloj</a:t>
            </a:r>
            <a:r>
              <a:rPr lang="en-US" dirty="0" smtClean="0"/>
              <a:t>: </a:t>
            </a:r>
            <a:r>
              <a:rPr lang="en-US" dirty="0" err="1" smtClean="0"/>
              <a:t>čelik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legura</a:t>
            </a:r>
            <a:r>
              <a:rPr lang="en-US" dirty="0" smtClean="0"/>
              <a:t> Al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međuslojem</a:t>
            </a:r>
            <a:r>
              <a:rPr lang="en-US" dirty="0" smtClean="0"/>
              <a:t> Cu.</a:t>
            </a:r>
          </a:p>
          <a:p>
            <a:pPr>
              <a:buFontTx/>
              <a:buChar char="-"/>
            </a:pPr>
            <a:r>
              <a:rPr lang="en-US" dirty="0" err="1" smtClean="0"/>
              <a:t>Obično</a:t>
            </a:r>
            <a:r>
              <a:rPr lang="en-US" dirty="0" smtClean="0"/>
              <a:t> se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oblaganje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</a:t>
            </a:r>
            <a:r>
              <a:rPr lang="en-US" dirty="0" err="1" smtClean="0"/>
              <a:t>koroziono-otpornim</a:t>
            </a:r>
            <a:r>
              <a:rPr lang="en-US" dirty="0" smtClean="0"/>
              <a:t> </a:t>
            </a:r>
            <a:r>
              <a:rPr lang="en-US" dirty="0" err="1" smtClean="0"/>
              <a:t>materijalom</a:t>
            </a:r>
            <a:r>
              <a:rPr lang="en-US" dirty="0" smtClean="0"/>
              <a:t> (</a:t>
            </a:r>
            <a:r>
              <a:rPr lang="en-US" dirty="0" err="1" smtClean="0"/>
              <a:t>nerđajući</a:t>
            </a:r>
            <a:r>
              <a:rPr lang="en-US" dirty="0" smtClean="0"/>
              <a:t> </a:t>
            </a:r>
            <a:r>
              <a:rPr lang="en-US" dirty="0" err="1" smtClean="0"/>
              <a:t>čelik</a:t>
            </a:r>
            <a:r>
              <a:rPr lang="en-US" dirty="0" smtClean="0"/>
              <a:t>, </a:t>
            </a:r>
            <a:r>
              <a:rPr lang="en-US" dirty="0" err="1" smtClean="0"/>
              <a:t>leg.Ti</a:t>
            </a:r>
            <a:r>
              <a:rPr lang="en-US" dirty="0" smtClean="0"/>
              <a:t>, Ni…).</a:t>
            </a:r>
          </a:p>
          <a:p>
            <a:pPr>
              <a:buFontTx/>
              <a:buChar char="-"/>
            </a:pPr>
            <a:r>
              <a:rPr lang="en-US" dirty="0" smtClean="0"/>
              <a:t>Problem – </a:t>
            </a:r>
            <a:r>
              <a:rPr lang="en-US" dirty="0" err="1" smtClean="0"/>
              <a:t>posebni</a:t>
            </a:r>
            <a:r>
              <a:rPr lang="en-US" dirty="0" smtClean="0"/>
              <a:t> </a:t>
            </a:r>
            <a:r>
              <a:rPr lang="en-US" dirty="0" err="1" smtClean="0"/>
              <a:t>uslovi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ljudstvo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izvođenje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jednostavne</a:t>
            </a:r>
            <a:r>
              <a:rPr lang="en-US" dirty="0" smtClean="0"/>
              <a:t> </a:t>
            </a:r>
            <a:r>
              <a:rPr lang="en-US" dirty="0" err="1" smtClean="0"/>
              <a:t>geometrije</a:t>
            </a:r>
            <a:r>
              <a:rPr lang="en-US" dirty="0" smtClean="0"/>
              <a:t>: </a:t>
            </a:r>
            <a:r>
              <a:rPr lang="en-US" dirty="0" err="1" smtClean="0"/>
              <a:t>ploče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cevi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Konvencionalno zavarivanje trenjem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Koristi se međusobno rotaciono kretanje osnovnog materijala (500-1500 o/min) uz aksijalni pritisak.</a:t>
            </a:r>
          </a:p>
          <a:p>
            <a:r>
              <a:rPr lang="sr-Latn-CS" dirty="0" smtClean="0"/>
              <a:t>Postoje dve aksijalne sile: F</a:t>
            </a:r>
            <a:r>
              <a:rPr lang="sr-Latn-CS" baseline="-25000" dirty="0" smtClean="0"/>
              <a:t>1</a:t>
            </a:r>
            <a:r>
              <a:rPr lang="sr-Latn-CS" dirty="0" smtClean="0"/>
              <a:t> koja uz rotaciju izaziva zagrevanje i F</a:t>
            </a:r>
            <a:r>
              <a:rPr lang="sr-Latn-CS" baseline="-25000" dirty="0" smtClean="0"/>
              <a:t>2</a:t>
            </a:r>
            <a:r>
              <a:rPr lang="sr-Latn-CS" dirty="0" smtClean="0"/>
              <a:t> koja vrši dodatni pritisak i zavarivanje.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5662" y="4648148"/>
            <a:ext cx="4257033" cy="175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1146823" y="6379101"/>
            <a:ext cx="2346206" cy="45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4184560"/>
            <a:ext cx="3048000" cy="267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sr-Latn-CS" u="sng" dirty="0" smtClean="0"/>
              <a:t>Primena i specifičnosti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Mogućnost zavarivanja različitih vrsta čelika, leg.Cu, Al, kao i ostvarivanje raznorodnih spojeva: leg.Al sa Cu, brzorezni čelik sa ugljeni</a:t>
            </a:r>
            <a:r>
              <a:rPr lang="en-US" dirty="0" smtClean="0"/>
              <a:t>č</a:t>
            </a:r>
            <a:r>
              <a:rPr lang="sr-Latn-CS" dirty="0" smtClean="0"/>
              <a:t>nim čelikom,...</a:t>
            </a:r>
          </a:p>
          <a:p>
            <a:pPr>
              <a:buFontTx/>
              <a:buChar char="-"/>
            </a:pPr>
            <a:r>
              <a:rPr lang="sr-Latn-CS" dirty="0" smtClean="0"/>
              <a:t>Visoka produktivnost</a:t>
            </a:r>
          </a:p>
          <a:p>
            <a:pPr>
              <a:buFontTx/>
              <a:buChar char="-"/>
            </a:pPr>
            <a:r>
              <a:rPr lang="sr-Latn-CS" dirty="0" smtClean="0"/>
              <a:t>Ograničenje u obliku radnog predmeta</a:t>
            </a:r>
          </a:p>
          <a:p>
            <a:pPr>
              <a:buFontTx/>
              <a:buChar char="-"/>
            </a:pPr>
            <a:r>
              <a:rPr lang="sr-Latn-CS" dirty="0" smtClean="0"/>
              <a:t>Nemoguć rad na terenu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Alternativa</a:t>
            </a:r>
            <a:r>
              <a:rPr lang="en-US" dirty="0" smtClean="0"/>
              <a:t> </a:t>
            </a:r>
            <a:r>
              <a:rPr lang="en-US" dirty="0" err="1" smtClean="0"/>
              <a:t>elektro</a:t>
            </a:r>
            <a:r>
              <a:rPr lang="en-US" dirty="0" smtClean="0"/>
              <a:t> </a:t>
            </a:r>
            <a:r>
              <a:rPr lang="en-US" dirty="0" err="1" smtClean="0"/>
              <a:t>otpornog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varničenjem</a:t>
            </a:r>
            <a:r>
              <a:rPr lang="en-US" dirty="0" smtClean="0"/>
              <a:t>,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manju</a:t>
            </a:r>
            <a:r>
              <a:rPr lang="en-US" dirty="0" smtClean="0"/>
              <a:t> </a:t>
            </a:r>
            <a:r>
              <a:rPr lang="en-US" dirty="0" err="1" smtClean="0"/>
              <a:t>brzinu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lakšu</a:t>
            </a:r>
            <a:r>
              <a:rPr lang="en-US" dirty="0" smtClean="0"/>
              <a:t> </a:t>
            </a:r>
            <a:r>
              <a:rPr lang="en-US" dirty="0" err="1" smtClean="0"/>
              <a:t>kontrolu</a:t>
            </a:r>
            <a:r>
              <a:rPr lang="en-US" dirty="0" smtClean="0"/>
              <a:t> </a:t>
            </a:r>
            <a:r>
              <a:rPr lang="en-US" dirty="0" err="1" smtClean="0"/>
              <a:t>parametara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endParaRPr lang="sr-Latn-C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87038"/>
            <a:ext cx="4800600" cy="397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ZTM je </a:t>
            </a:r>
            <a:r>
              <a:rPr lang="en-US" dirty="0" err="1" smtClean="0"/>
              <a:t>postupak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, </a:t>
            </a:r>
            <a:r>
              <a:rPr lang="en-US" dirty="0" err="1" smtClean="0"/>
              <a:t>gde</a:t>
            </a:r>
            <a:r>
              <a:rPr lang="en-US" dirty="0" smtClean="0"/>
              <a:t> se </a:t>
            </a:r>
            <a:r>
              <a:rPr lang="en-US" dirty="0" err="1" smtClean="0"/>
              <a:t>posebnim</a:t>
            </a:r>
            <a:r>
              <a:rPr lang="en-US" dirty="0" smtClean="0"/>
              <a:t> </a:t>
            </a:r>
            <a:r>
              <a:rPr lang="en-US" dirty="0" err="1" smtClean="0"/>
              <a:t>alatom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tečenje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mešanje</a:t>
            </a:r>
            <a:r>
              <a:rPr lang="en-US" dirty="0" smtClean="0"/>
              <a:t> OM.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Latn-CS" dirty="0" smtClean="0"/>
              <a:t>Zavarivanje trenjem sa mešanjem</a:t>
            </a:r>
            <a:endParaRPr lang="sr-Latn-C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3981684"/>
            <a:ext cx="4343400" cy="28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"/>
            <a:ext cx="5638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447800" y="4038600"/>
            <a:ext cx="2667000" cy="152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dirty="0">
                <a:solidFill>
                  <a:sysClr val="windowText" lastClr="000000"/>
                </a:solidFill>
              </a:rPr>
              <a:t>Izlazna rupa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133600" y="228600"/>
            <a:ext cx="2667000" cy="1524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dirty="0">
                <a:solidFill>
                  <a:sysClr val="windowText" lastClr="000000"/>
                </a:solidFill>
              </a:rPr>
              <a:t>Popunjena ulazna rupa</a:t>
            </a:r>
          </a:p>
        </p:txBody>
      </p:sp>
      <p:sp>
        <p:nvSpPr>
          <p:cNvPr id="7" name="Right Arrow 6"/>
          <p:cNvSpPr/>
          <p:nvPr/>
        </p:nvSpPr>
        <p:spPr>
          <a:xfrm rot="5580212">
            <a:off x="5361763" y="1634150"/>
            <a:ext cx="2751217" cy="2827698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dirty="0">
                <a:solidFill>
                  <a:sysClr val="windowText" lastClr="000000"/>
                </a:solidFill>
              </a:rPr>
              <a:t>Smer zavari-vanja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Mešanje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prenos</a:t>
            </a:r>
            <a:r>
              <a:rPr lang="en-US" dirty="0" smtClean="0"/>
              <a:t> (transport) </a:t>
            </a:r>
            <a:r>
              <a:rPr lang="en-US" dirty="0" err="1" smtClean="0"/>
              <a:t>materijala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57400"/>
            <a:ext cx="819614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2362200"/>
            <a:ext cx="8839200" cy="4343400"/>
            <a:chOff x="152400" y="1219200"/>
            <a:chExt cx="8839200" cy="4419600"/>
          </a:xfrm>
        </p:grpSpPr>
        <p:pic>
          <p:nvPicPr>
            <p:cNvPr id="1126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2400" y="4038600"/>
              <a:ext cx="8839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04800" y="1219200"/>
              <a:ext cx="5181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38100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52600" y="38862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5200" y="3810000"/>
              <a:ext cx="304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/>
            </a:p>
          </p:txBody>
        </p:sp>
      </p:grp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Geometrija</a:t>
            </a:r>
            <a:r>
              <a:rPr lang="en-US" u="sng" dirty="0" smtClean="0"/>
              <a:t> </a:t>
            </a:r>
            <a:r>
              <a:rPr lang="en-US" u="sng" dirty="0" err="1" smtClean="0"/>
              <a:t>alata</a:t>
            </a:r>
            <a:r>
              <a:rPr lang="en-US" u="sng" dirty="0" smtClean="0"/>
              <a:t> </a:t>
            </a:r>
            <a:r>
              <a:rPr lang="en-US" u="sng" dirty="0" err="1" smtClean="0"/>
              <a:t>podrazumeva</a:t>
            </a:r>
            <a:r>
              <a:rPr lang="en-US" u="sng" dirty="0" smtClean="0"/>
              <a:t> </a:t>
            </a:r>
            <a:r>
              <a:rPr lang="en-US" u="sng" dirty="0" err="1" smtClean="0"/>
              <a:t>geometriju</a:t>
            </a:r>
            <a:r>
              <a:rPr lang="en-US" u="sng" dirty="0" smtClean="0"/>
              <a:t> </a:t>
            </a:r>
            <a:r>
              <a:rPr lang="en-US" u="sng" dirty="0" err="1" smtClean="0"/>
              <a:t>trna</a:t>
            </a:r>
            <a:r>
              <a:rPr lang="en-US" u="sng" dirty="0" smtClean="0"/>
              <a:t> </a:t>
            </a:r>
            <a:r>
              <a:rPr lang="en-US" u="sng" dirty="0" err="1" smtClean="0"/>
              <a:t>i</a:t>
            </a:r>
            <a:r>
              <a:rPr lang="en-US" u="sng" dirty="0" smtClean="0"/>
              <a:t> </a:t>
            </a:r>
            <a:r>
              <a:rPr lang="en-US" u="sng" dirty="0" err="1" smtClean="0"/>
              <a:t>čela</a:t>
            </a:r>
            <a:r>
              <a:rPr lang="en-US" u="sng" dirty="0" smtClean="0"/>
              <a:t> </a:t>
            </a:r>
            <a:r>
              <a:rPr lang="en-US" u="sng" dirty="0" err="1" smtClean="0"/>
              <a:t>alata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1) </a:t>
            </a:r>
            <a:r>
              <a:rPr lang="sr-Latn-CS" u="sng" dirty="0" smtClean="0"/>
              <a:t>Geometrija trna alata</a:t>
            </a:r>
            <a:r>
              <a:rPr lang="sr-Latn-CS" dirty="0" smtClean="0"/>
              <a:t>: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876550"/>
            <a:ext cx="8305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1136</Words>
  <Application>Microsoft Office PowerPoint</Application>
  <PresentationFormat>On-screen Show (4:3)</PresentationFormat>
  <Paragraphs>221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OSNOVI MAŠINSKIH TEHNOLOGIJA 2</vt:lpstr>
      <vt:lpstr>Specijalni postupci zavarivanja</vt:lpstr>
      <vt:lpstr>Zavarivanje trenjem</vt:lpstr>
      <vt:lpstr>Konvencionalno zavarivanje trenjem</vt:lpstr>
      <vt:lpstr>PowerPoint Presentation</vt:lpstr>
      <vt:lpstr>Zavarivanje trenjem sa mešanjem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Mikrostruktura zavarenog spoja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Kovačko zavarivanje</vt:lpstr>
      <vt:lpstr>Zavarivanje pod troskom</vt:lpstr>
      <vt:lpstr>PowerPoint Presentation</vt:lpstr>
      <vt:lpstr>Aluminotermijsko zavarivanje</vt:lpstr>
      <vt:lpstr>Livačko zavarivanje</vt:lpstr>
      <vt:lpstr>Zavarivanje električnom indukcijom</vt:lpstr>
      <vt:lpstr>Zavarivanje plazmom</vt:lpstr>
      <vt:lpstr>PowerPoint Presentation</vt:lpstr>
      <vt:lpstr>Zavarivanje elektronskim snopom</vt:lpstr>
      <vt:lpstr>PowerPoint Presentation</vt:lpstr>
      <vt:lpstr>Zavarivanje laserom</vt:lpstr>
      <vt:lpstr>PowerPoint Presentation</vt:lpstr>
      <vt:lpstr>Zavarivanje difuzijom</vt:lpstr>
      <vt:lpstr>PowerPoint Presentation</vt:lpstr>
      <vt:lpstr>Hladno zavarivanje</vt:lpstr>
      <vt:lpstr>Zavarivanje eksplozijom</vt:lpstr>
      <vt:lpstr>PowerPoint Presentation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54</cp:revision>
  <dcterms:created xsi:type="dcterms:W3CDTF">2006-08-16T00:00:00Z</dcterms:created>
  <dcterms:modified xsi:type="dcterms:W3CDTF">2015-09-16T07:53:53Z</dcterms:modified>
</cp:coreProperties>
</file>